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2"/>
  </p:notesMasterIdLst>
  <p:sldIdLst>
    <p:sldId id="364" r:id="rId5"/>
    <p:sldId id="257" r:id="rId6"/>
    <p:sldId id="263" r:id="rId7"/>
    <p:sldId id="262" r:id="rId8"/>
    <p:sldId id="258" r:id="rId9"/>
    <p:sldId id="268" r:id="rId10"/>
    <p:sldId id="261" r:id="rId11"/>
    <p:sldId id="259" r:id="rId12"/>
    <p:sldId id="269" r:id="rId13"/>
    <p:sldId id="270" r:id="rId14"/>
    <p:sldId id="271" r:id="rId15"/>
    <p:sldId id="335" r:id="rId16"/>
    <p:sldId id="272" r:id="rId17"/>
    <p:sldId id="274" r:id="rId18"/>
    <p:sldId id="333" r:id="rId19"/>
    <p:sldId id="334" r:id="rId20"/>
    <p:sldId id="273" r:id="rId21"/>
    <p:sldId id="275" r:id="rId22"/>
    <p:sldId id="276" r:id="rId23"/>
    <p:sldId id="277" r:id="rId24"/>
    <p:sldId id="338" r:id="rId25"/>
    <p:sldId id="278" r:id="rId26"/>
    <p:sldId id="279" r:id="rId27"/>
    <p:sldId id="280" r:id="rId28"/>
    <p:sldId id="281" r:id="rId29"/>
    <p:sldId id="339" r:id="rId30"/>
    <p:sldId id="282" r:id="rId31"/>
    <p:sldId id="340" r:id="rId32"/>
    <p:sldId id="337" r:id="rId33"/>
    <p:sldId id="283" r:id="rId34"/>
    <p:sldId id="285" r:id="rId35"/>
    <p:sldId id="286" r:id="rId36"/>
    <p:sldId id="324" r:id="rId37"/>
    <p:sldId id="287" r:id="rId38"/>
    <p:sldId id="336" r:id="rId39"/>
    <p:sldId id="365" r:id="rId40"/>
    <p:sldId id="291" r:id="rId41"/>
    <p:sldId id="293" r:id="rId42"/>
    <p:sldId id="366" r:id="rId43"/>
    <p:sldId id="295" r:id="rId44"/>
    <p:sldId id="298" r:id="rId45"/>
    <p:sldId id="299" r:id="rId46"/>
    <p:sldId id="301" r:id="rId47"/>
    <p:sldId id="302" r:id="rId48"/>
    <p:sldId id="303" r:id="rId49"/>
    <p:sldId id="328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29" r:id="rId58"/>
    <p:sldId id="314" r:id="rId59"/>
    <p:sldId id="316" r:id="rId60"/>
    <p:sldId id="317" r:id="rId61"/>
    <p:sldId id="318" r:id="rId62"/>
    <p:sldId id="319" r:id="rId63"/>
    <p:sldId id="321" r:id="rId64"/>
    <p:sldId id="322" r:id="rId65"/>
    <p:sldId id="355" r:id="rId66"/>
    <p:sldId id="362" r:id="rId67"/>
    <p:sldId id="359" r:id="rId68"/>
    <p:sldId id="360" r:id="rId69"/>
    <p:sldId id="361" r:id="rId70"/>
    <p:sldId id="330" r:id="rId7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FB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A9F8F-D39A-4205-A221-B09A702609B3}" v="1" dt="2020-04-20T07:03:20.6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an Alvarez Jimenez" userId="S::jalvarej@everis.com::96df33a3-d9d2-4fba-a47d-0c7a7b9554bb" providerId="AD" clId="Web-{02BA9F8F-D39A-4205-A221-B09A702609B3}"/>
    <pc:docChg chg="modSld">
      <pc:chgData name="Jonatan Alvarez Jimenez" userId="S::jalvarej@everis.com::96df33a3-d9d2-4fba-a47d-0c7a7b9554bb" providerId="AD" clId="Web-{02BA9F8F-D39A-4205-A221-B09A702609B3}" dt="2020-04-20T07:03:20.603" v="0" actId="1076"/>
      <pc:docMkLst>
        <pc:docMk/>
      </pc:docMkLst>
      <pc:sldChg chg="modSp">
        <pc:chgData name="Jonatan Alvarez Jimenez" userId="S::jalvarej@everis.com::96df33a3-d9d2-4fba-a47d-0c7a7b9554bb" providerId="AD" clId="Web-{02BA9F8F-D39A-4205-A221-B09A702609B3}" dt="2020-04-20T07:03:20.603" v="0" actId="1076"/>
        <pc:sldMkLst>
          <pc:docMk/>
          <pc:sldMk cId="740806687" sldId="336"/>
        </pc:sldMkLst>
        <pc:picChg chg="mod">
          <ac:chgData name="Jonatan Alvarez Jimenez" userId="S::jalvarej@everis.com::96df33a3-d9d2-4fba-a47d-0c7a7b9554bb" providerId="AD" clId="Web-{02BA9F8F-D39A-4205-A221-B09A702609B3}" dt="2020-04-20T07:03:20.603" v="0" actId="1076"/>
          <ac:picMkLst>
            <pc:docMk/>
            <pc:sldMk cId="740806687" sldId="336"/>
            <ac:picMk id="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2F53F-3DA7-450C-B0D8-537C60C9EFE4}" type="datetimeFigureOut">
              <a:rPr lang="es-ES" smtClean="0"/>
              <a:t>20/04/2020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A91F5-6354-4398-9ED4-568088B14D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818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Teoría = 76</a:t>
            </a:r>
            <a:r>
              <a:rPr lang="es-ES" baseline="0"/>
              <a:t> transparencias -&gt; 180/76 = 2 minutos por transparencia</a:t>
            </a:r>
          </a:p>
          <a:p>
            <a:r>
              <a:rPr lang="es-ES" baseline="0"/>
              <a:t>Talleres + Retos = 185m (ojo, el reto extra está oculto)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A91F5-6354-4398-9ED4-568088B14D4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1332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 sección conceptos básicos se</a:t>
            </a:r>
            <a:r>
              <a:rPr lang="es-ES" baseline="0"/>
              <a:t> estima que dure unos 30 minutos.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NO!</a:t>
            </a:r>
            <a:r>
              <a:rPr lang="es-ES" baseline="0"/>
              <a:t> Esperaros al taller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805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Con esto creamos un repositorio local, luego habrá que configurarle el </a:t>
            </a:r>
            <a:r>
              <a:rPr lang="es-ES" err="1"/>
              <a:t>upstream</a:t>
            </a:r>
            <a:r>
              <a:rPr lang="es-ES"/>
              <a:t> y subirlo, o en</a:t>
            </a:r>
            <a:r>
              <a:rPr lang="es-ES" baseline="0"/>
              <a:t> el caso del ejemplo del taller: crearemos el repo en </a:t>
            </a:r>
            <a:r>
              <a:rPr lang="es-ES" baseline="0" err="1"/>
              <a:t>github</a:t>
            </a:r>
            <a:r>
              <a:rPr lang="es-ES" baseline="0"/>
              <a:t> y lo clonaremos en local.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Configuración</a:t>
            </a:r>
            <a:r>
              <a:rPr lang="es-ES" baseline="0"/>
              <a:t> para el remoto, hablar sobre el repositorio remoto “adicional” (</a:t>
            </a:r>
            <a:r>
              <a:rPr lang="es-ES" baseline="0" err="1"/>
              <a:t>upstream</a:t>
            </a:r>
            <a:r>
              <a:rPr lang="es-ES" baseline="0"/>
              <a:t>, pista del reto)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4698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Configuración de las credenciales de usuario de </a:t>
            </a:r>
            <a:r>
              <a:rPr lang="es-ES" err="1"/>
              <a:t>GitHub</a:t>
            </a:r>
            <a:r>
              <a:rPr lang="es-ES"/>
              <a:t> (y </a:t>
            </a:r>
            <a:r>
              <a:rPr lang="es-ES" err="1"/>
              <a:t>Git</a:t>
            </a:r>
            <a:r>
              <a:rPr lang="es-ES"/>
              <a:t> en general)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9281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Al final, los </a:t>
            </a:r>
            <a:r>
              <a:rPr lang="es-ES" err="1"/>
              <a:t>mensjaes</a:t>
            </a:r>
            <a:r>
              <a:rPr lang="es-ES"/>
              <a:t> de </a:t>
            </a:r>
            <a:r>
              <a:rPr lang="es-ES" err="1"/>
              <a:t>commit</a:t>
            </a:r>
            <a:r>
              <a:rPr lang="es-ES"/>
              <a:t> son</a:t>
            </a:r>
            <a:r>
              <a:rPr lang="es-ES" baseline="0"/>
              <a:t> como un “teletipo” o los titulares de las noticias; nos debe de dar la historia de un proyecto. Lo ideal sería saber qué pasó y cómo evolucionó el proyecto viendo sus mensajes.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Al final, los </a:t>
            </a:r>
            <a:r>
              <a:rPr lang="es-ES" err="1"/>
              <a:t>mensjaes</a:t>
            </a:r>
            <a:r>
              <a:rPr lang="es-ES"/>
              <a:t> de </a:t>
            </a:r>
            <a:r>
              <a:rPr lang="es-ES" err="1"/>
              <a:t>commit</a:t>
            </a:r>
            <a:r>
              <a:rPr lang="es-ES"/>
              <a:t> son</a:t>
            </a:r>
            <a:r>
              <a:rPr lang="es-ES" baseline="0"/>
              <a:t> como un “teletipo” o los titulares de las noticias; nos debe de dar la historia de un proyecto. Lo ideal sería saber qué pasó y cómo evolucionó el proyecto viendo sus mensajes.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0977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Esto</a:t>
            </a:r>
            <a:r>
              <a:rPr lang="es-ES" baseline="0"/>
              <a:t> no funciona, no veo nada, ¿por qué?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Aquí sería conveniente explicar lo que es el HEAD (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puntero a la rama local en la que tú estés en ese mismo instante)</a:t>
            </a:r>
            <a:r>
              <a:rPr lang="es-ES"/>
              <a:t>, </a:t>
            </a:r>
            <a:r>
              <a:rPr lang="es-ES" err="1"/>
              <a:t>git</a:t>
            </a:r>
            <a:r>
              <a:rPr lang="es-ES" baseline="0"/>
              <a:t> </a:t>
            </a:r>
            <a:r>
              <a:rPr lang="es-ES" baseline="0" err="1"/>
              <a:t>branch</a:t>
            </a:r>
            <a:r>
              <a:rPr lang="es-ES" baseline="0"/>
              <a:t> &lt;</a:t>
            </a:r>
            <a:r>
              <a:rPr lang="es-ES" baseline="0" err="1"/>
              <a:t>nombre_branch</a:t>
            </a:r>
            <a:r>
              <a:rPr lang="es-ES" baseline="0"/>
              <a:t>&gt; y un poco sobre cómo </a:t>
            </a:r>
            <a:r>
              <a:rPr lang="es-ES" baseline="0" err="1"/>
              <a:t>git</a:t>
            </a:r>
            <a:r>
              <a:rPr lang="es-ES" baseline="0"/>
              <a:t> almacena los datos en el repositorio: mediante </a:t>
            </a:r>
            <a:r>
              <a:rPr lang="es-ES" baseline="0" err="1"/>
              <a:t>snapshots</a:t>
            </a:r>
            <a:r>
              <a:rPr lang="es-ES" baseline="0"/>
              <a:t> de todos los ficheros (instantáneas) y para ser eficiente, si no se ha modificado algo, guarda un enlace al fichero anterior.</a:t>
            </a:r>
          </a:p>
          <a:p>
            <a:endParaRPr lang="es-ES" baseline="0"/>
          </a:p>
          <a:p>
            <a:r>
              <a:rPr lang="es-ES" baseline="0"/>
              <a:t>En otros controles de versiones se guarda “la lista de cambios” y luego se componen todos. De ahí el fácil uso de las ramas en </a:t>
            </a:r>
            <a:r>
              <a:rPr lang="es-ES" baseline="0" err="1"/>
              <a:t>git</a:t>
            </a:r>
            <a:r>
              <a:rPr lang="es-ES" baseline="0"/>
              <a:t> y la complejidad para usar ramas en otros.</a:t>
            </a:r>
          </a:p>
          <a:p>
            <a:endParaRPr lang="es-ES" baseline="0"/>
          </a:p>
          <a:p>
            <a:r>
              <a:rPr lang="es-ES" baseline="0"/>
              <a:t>Una rama no es más que coger el estado del proyecto y llevarlo a otro sitio para desarrollar otra parte que  más adelante se pueda reinsertar. Tienen cientos de utilidades, pero la principal es separar el código estable del código en progreso o del código que tiene incidencias.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540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Aquí sería conveniente explicar lo que es el HEAD (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puntero a la rama local en la que tú estés en ese mismo instante)</a:t>
            </a:r>
            <a:r>
              <a:rPr lang="es-ES"/>
              <a:t>, </a:t>
            </a:r>
            <a:r>
              <a:rPr lang="es-ES" err="1"/>
              <a:t>git</a:t>
            </a:r>
            <a:r>
              <a:rPr lang="es-ES" baseline="0"/>
              <a:t> </a:t>
            </a:r>
            <a:r>
              <a:rPr lang="es-ES" baseline="0" err="1"/>
              <a:t>branch</a:t>
            </a:r>
            <a:r>
              <a:rPr lang="es-ES" baseline="0"/>
              <a:t> &lt;</a:t>
            </a:r>
            <a:r>
              <a:rPr lang="es-ES" baseline="0" err="1"/>
              <a:t>nombre_branch</a:t>
            </a:r>
            <a:r>
              <a:rPr lang="es-ES" baseline="0"/>
              <a:t>&gt; y un poco sobre cómo </a:t>
            </a:r>
            <a:r>
              <a:rPr lang="es-ES" baseline="0" err="1"/>
              <a:t>git</a:t>
            </a:r>
            <a:r>
              <a:rPr lang="es-ES" baseline="0"/>
              <a:t> almacena los datos en el repositorio: mediante </a:t>
            </a:r>
            <a:r>
              <a:rPr lang="es-ES" baseline="0" err="1"/>
              <a:t>snapshots</a:t>
            </a:r>
            <a:r>
              <a:rPr lang="es-ES" baseline="0"/>
              <a:t> de todos los ficheros (instantáneas) y para ser eficiente, si no se ha modificado algo, guarda un enlace al fichero anterior.</a:t>
            </a:r>
          </a:p>
          <a:p>
            <a:endParaRPr lang="es-ES" baseline="0"/>
          </a:p>
          <a:p>
            <a:r>
              <a:rPr lang="es-ES" baseline="0"/>
              <a:t>En otros controles de versiones se guarda “la lista de cambios” y luego se componen todos. De ahí el fácil uso de las ramas en </a:t>
            </a:r>
            <a:r>
              <a:rPr lang="es-ES" baseline="0" err="1"/>
              <a:t>git</a:t>
            </a:r>
            <a:r>
              <a:rPr lang="es-ES" baseline="0"/>
              <a:t> y la complejidad para usar ramas en otros.</a:t>
            </a:r>
          </a:p>
          <a:p>
            <a:endParaRPr lang="es-ES" baseline="0"/>
          </a:p>
          <a:p>
            <a:r>
              <a:rPr lang="es-ES" baseline="0"/>
              <a:t>Una rama no es más que coger el estado del proyecto y llevarlo a otro sitio para desarrollar otra parte que  más adelante se pueda reinsertar. Tienen cientos de utilidades, pero la principal es separar el código estable del código en progreso o del código que tiene incidencias.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Aquí sería conveniente explicar lo que es el HEAD (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puntero a la rama local en la que tú estés en ese mismo instante)</a:t>
            </a:r>
            <a:r>
              <a:rPr lang="es-ES"/>
              <a:t>, </a:t>
            </a:r>
            <a:r>
              <a:rPr lang="es-ES" err="1"/>
              <a:t>git</a:t>
            </a:r>
            <a:r>
              <a:rPr lang="es-ES" baseline="0"/>
              <a:t> </a:t>
            </a:r>
            <a:r>
              <a:rPr lang="es-ES" baseline="0" err="1"/>
              <a:t>branch</a:t>
            </a:r>
            <a:r>
              <a:rPr lang="es-ES" baseline="0"/>
              <a:t> &lt;</a:t>
            </a:r>
            <a:r>
              <a:rPr lang="es-ES" baseline="0" err="1"/>
              <a:t>nombre_branch</a:t>
            </a:r>
            <a:r>
              <a:rPr lang="es-ES" baseline="0"/>
              <a:t>&gt; y un poco sobre cómo </a:t>
            </a:r>
            <a:r>
              <a:rPr lang="es-ES" baseline="0" err="1"/>
              <a:t>git</a:t>
            </a:r>
            <a:r>
              <a:rPr lang="es-ES" baseline="0"/>
              <a:t> almacena los datos en el repositorio: mediante </a:t>
            </a:r>
            <a:r>
              <a:rPr lang="es-ES" baseline="0" err="1"/>
              <a:t>snapshots</a:t>
            </a:r>
            <a:r>
              <a:rPr lang="es-ES" baseline="0"/>
              <a:t> de todos los ficheros (instantáneas) y para ser eficiente, si no se ha modificado algo, guarda un enlace al fichero anterior.</a:t>
            </a:r>
          </a:p>
          <a:p>
            <a:endParaRPr lang="es-ES" baseline="0"/>
          </a:p>
          <a:p>
            <a:r>
              <a:rPr lang="es-ES" baseline="0"/>
              <a:t>En otros controles de versiones se guarda “la lista de cambios” y luego se componen todos. De ahí el fácil uso de las ramas en </a:t>
            </a:r>
            <a:r>
              <a:rPr lang="es-ES" baseline="0" err="1"/>
              <a:t>git</a:t>
            </a:r>
            <a:r>
              <a:rPr lang="es-ES" baseline="0"/>
              <a:t> y la complejidad para usar ramas en otros.</a:t>
            </a:r>
          </a:p>
          <a:p>
            <a:endParaRPr lang="es-ES" baseline="0"/>
          </a:p>
          <a:p>
            <a:r>
              <a:rPr lang="es-ES" baseline="0"/>
              <a:t>Una rama no es más que coger el estado del proyecto y llevarlo a otro sitio para desarrollar otra parte que  más adelante se pueda reinsertar. Tienen cientos de utilidades, pero la principal es separar el código estable del código en progreso o del código que tiene incidencias.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23628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Aquí sería conveniente explicar lo que es el HEAD (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puntero a la rama local en la que tú estés en ese mismo instante)</a:t>
            </a:r>
            <a:r>
              <a:rPr lang="es-ES"/>
              <a:t>, </a:t>
            </a:r>
            <a:r>
              <a:rPr lang="es-ES" err="1"/>
              <a:t>git</a:t>
            </a:r>
            <a:r>
              <a:rPr lang="es-ES" baseline="0"/>
              <a:t> </a:t>
            </a:r>
            <a:r>
              <a:rPr lang="es-ES" baseline="0" err="1"/>
              <a:t>branch</a:t>
            </a:r>
            <a:r>
              <a:rPr lang="es-ES" baseline="0"/>
              <a:t> &lt;</a:t>
            </a:r>
            <a:r>
              <a:rPr lang="es-ES" baseline="0" err="1"/>
              <a:t>nombre_branch</a:t>
            </a:r>
            <a:r>
              <a:rPr lang="es-ES" baseline="0"/>
              <a:t>&gt; y un poco sobre cómo </a:t>
            </a:r>
            <a:r>
              <a:rPr lang="es-ES" baseline="0" err="1"/>
              <a:t>git</a:t>
            </a:r>
            <a:r>
              <a:rPr lang="es-ES" baseline="0"/>
              <a:t> almacena los datos en el repositorio: mediante </a:t>
            </a:r>
            <a:r>
              <a:rPr lang="es-ES" baseline="0" err="1"/>
              <a:t>snapshots</a:t>
            </a:r>
            <a:r>
              <a:rPr lang="es-ES" baseline="0"/>
              <a:t> de todos los ficheros (instantáneas) y para ser eficiente, si no se ha modificado algo, guarda un enlace al fichero anterior.</a:t>
            </a:r>
          </a:p>
          <a:p>
            <a:endParaRPr lang="es-ES" baseline="0"/>
          </a:p>
          <a:p>
            <a:r>
              <a:rPr lang="es-ES" baseline="0"/>
              <a:t>En otros controles de versiones se guarda “la lista de cambios” y luego se componen todos. De ahí el fácil uso de las ramas en </a:t>
            </a:r>
            <a:r>
              <a:rPr lang="es-ES" baseline="0" err="1"/>
              <a:t>git</a:t>
            </a:r>
            <a:r>
              <a:rPr lang="es-ES" baseline="0"/>
              <a:t> y la complejidad para usar ramas en otros.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839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 sección de introducción debe</a:t>
            </a:r>
            <a:r>
              <a:rPr lang="es-ES" baseline="0"/>
              <a:t> durar unos 10 minutos.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Aquí sería conveniente explicar lo que es el HEAD, </a:t>
            </a:r>
            <a:r>
              <a:rPr lang="es-ES" err="1"/>
              <a:t>git</a:t>
            </a:r>
            <a:r>
              <a:rPr lang="es-ES" baseline="0"/>
              <a:t> </a:t>
            </a:r>
            <a:r>
              <a:rPr lang="es-ES" baseline="0" err="1"/>
              <a:t>branch</a:t>
            </a:r>
            <a:r>
              <a:rPr lang="es-ES" baseline="0"/>
              <a:t> &lt;</a:t>
            </a:r>
            <a:r>
              <a:rPr lang="es-ES" baseline="0" err="1"/>
              <a:t>nombre_branch</a:t>
            </a:r>
            <a:r>
              <a:rPr lang="es-ES" baseline="0"/>
              <a:t>&gt; y un poco sobre cómo </a:t>
            </a:r>
            <a:r>
              <a:rPr lang="es-ES" baseline="0" err="1"/>
              <a:t>git</a:t>
            </a:r>
            <a:r>
              <a:rPr lang="es-ES" baseline="0"/>
              <a:t> almacena los datos en el repositorio.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Sería conveniente hablar</a:t>
            </a:r>
            <a:r>
              <a:rPr lang="es-ES" baseline="0"/>
              <a:t> (si no se ha hecho ya) sobre el puntero HEAD, cómo almacena </a:t>
            </a:r>
            <a:r>
              <a:rPr lang="es-ES" baseline="0" err="1"/>
              <a:t>git</a:t>
            </a:r>
            <a:r>
              <a:rPr lang="es-ES" baseline="0"/>
              <a:t> los archivos y diferencias y cómo se mueve uno por los </a:t>
            </a:r>
            <a:r>
              <a:rPr lang="es-ES" baseline="0" err="1"/>
              <a:t>commitIds</a:t>
            </a:r>
            <a:r>
              <a:rPr lang="es-ES" baseline="0"/>
              <a:t> (</a:t>
            </a:r>
            <a:r>
              <a:rPr lang="es-ES" baseline="0" err="1"/>
              <a:t>git</a:t>
            </a:r>
            <a:r>
              <a:rPr lang="es-ES" baseline="0"/>
              <a:t> status)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91946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46761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57080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9134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¿Qué pasa? – Que falta hacer el </a:t>
            </a:r>
            <a:r>
              <a:rPr lang="es-ES" err="1"/>
              <a:t>commit</a:t>
            </a:r>
            <a:r>
              <a:rPr lang="es-ES"/>
              <a:t> antes del </a:t>
            </a:r>
            <a:r>
              <a:rPr lang="es-ES" err="1"/>
              <a:t>push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¿Qué pasa?</a:t>
            </a:r>
          </a:p>
          <a:p>
            <a:r>
              <a:rPr lang="es-ES"/>
              <a:t>Que hay que “preparar” los ficheros para</a:t>
            </a:r>
            <a:r>
              <a:rPr lang="es-ES" baseline="0"/>
              <a:t> subirlos: </a:t>
            </a:r>
            <a:r>
              <a:rPr lang="es-ES" baseline="0" err="1"/>
              <a:t>git</a:t>
            </a:r>
            <a:r>
              <a:rPr lang="es-ES" baseline="0"/>
              <a:t> </a:t>
            </a:r>
            <a:r>
              <a:rPr lang="es-ES" baseline="0" err="1"/>
              <a:t>add</a:t>
            </a:r>
            <a:r>
              <a:rPr lang="es-ES" baseline="0"/>
              <a:t> .</a:t>
            </a:r>
          </a:p>
          <a:p>
            <a:endParaRPr lang="es-ES" u="sng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¿Qué pasa?</a:t>
            </a:r>
          </a:p>
          <a:p>
            <a:r>
              <a:rPr lang="es-ES"/>
              <a:t>Que hay que “preparar” los ficheros para</a:t>
            </a:r>
            <a:r>
              <a:rPr lang="es-ES" baseline="0"/>
              <a:t> subirlos: </a:t>
            </a:r>
            <a:r>
              <a:rPr lang="es-ES" baseline="0" err="1"/>
              <a:t>git</a:t>
            </a:r>
            <a:r>
              <a:rPr lang="es-ES" baseline="0"/>
              <a:t> </a:t>
            </a:r>
            <a:r>
              <a:rPr lang="es-ES" baseline="0" err="1"/>
              <a:t>add</a:t>
            </a:r>
            <a:r>
              <a:rPr lang="es-ES" baseline="0"/>
              <a:t> .</a:t>
            </a:r>
          </a:p>
          <a:p>
            <a:endParaRPr lang="es-ES" u="sng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2600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¿Qué pasa?</a:t>
            </a:r>
          </a:p>
          <a:p>
            <a:r>
              <a:rPr lang="es-ES"/>
              <a:t>Que hay que “preparar” los ficheros para</a:t>
            </a:r>
            <a:r>
              <a:rPr lang="es-ES" baseline="0"/>
              <a:t> subirlos: </a:t>
            </a:r>
            <a:r>
              <a:rPr lang="es-ES" baseline="0" err="1"/>
              <a:t>git</a:t>
            </a:r>
            <a:r>
              <a:rPr lang="es-ES" baseline="0"/>
              <a:t> </a:t>
            </a:r>
            <a:r>
              <a:rPr lang="es-ES" baseline="0" err="1"/>
              <a:t>add</a:t>
            </a:r>
            <a:r>
              <a:rPr lang="es-ES" baseline="0"/>
              <a:t> .</a:t>
            </a:r>
          </a:p>
          <a:p>
            <a:endParaRPr lang="es-ES" u="sng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/>
              <a:t>¿Qué está pasando? Que no se han fusionado los cambios en el master…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/>
              <a:t>¿Qué está pasando? Que no se han fusionado los cambios en el master…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/>
              <a:t>¿Qué está pasando? Que no se han fusionado los cambios en el master…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/>
              <a:t>¿Qué está pasando? Que no se han fusionado los cambios en el master…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/>
              <a:t>¿Qué está pasando? Que no se han fusionado los cambios en el master…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/>
              <a:t>Borramos el fichero del</a:t>
            </a:r>
            <a:r>
              <a:rPr lang="es-ES" u="none" baseline="0"/>
              <a:t> tracking de </a:t>
            </a:r>
            <a:r>
              <a:rPr lang="es-ES" u="none" baseline="0" err="1"/>
              <a:t>git</a:t>
            </a:r>
            <a:endParaRPr lang="es-ES" u="none" baseline="0"/>
          </a:p>
          <a:p>
            <a:r>
              <a:rPr lang="es-ES" u="none" baseline="0"/>
              <a:t>Lo creamos de nuevo junto con el .</a:t>
            </a:r>
            <a:r>
              <a:rPr lang="es-ES" u="none" baseline="0" err="1"/>
              <a:t>gitignore</a:t>
            </a:r>
            <a:r>
              <a:rPr lang="es-ES" u="none" baseline="0"/>
              <a:t> que contenga la </a:t>
            </a:r>
            <a:r>
              <a:rPr lang="es-ES" u="none" baseline="0" err="1"/>
              <a:t>linea</a:t>
            </a:r>
            <a:r>
              <a:rPr lang="es-ES" u="none" baseline="0"/>
              <a:t> log.log</a:t>
            </a:r>
            <a:endParaRPr lang="es-ES" u="non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/>
              <a:t>Borramos el fichero del</a:t>
            </a:r>
            <a:r>
              <a:rPr lang="es-ES" u="none" baseline="0"/>
              <a:t> tracking de </a:t>
            </a:r>
            <a:r>
              <a:rPr lang="es-ES" u="none" baseline="0" err="1"/>
              <a:t>git</a:t>
            </a:r>
            <a:endParaRPr lang="es-ES" u="none" baseline="0"/>
          </a:p>
          <a:p>
            <a:r>
              <a:rPr lang="es-ES" u="none" baseline="0"/>
              <a:t>Lo creamos de nuevo junto con el .</a:t>
            </a:r>
            <a:r>
              <a:rPr lang="es-ES" u="none" baseline="0" err="1"/>
              <a:t>gitignore</a:t>
            </a:r>
            <a:r>
              <a:rPr lang="es-ES" u="none" baseline="0"/>
              <a:t> que contenga la </a:t>
            </a:r>
            <a:r>
              <a:rPr lang="es-ES" u="none" baseline="0" err="1"/>
              <a:t>linea</a:t>
            </a:r>
            <a:r>
              <a:rPr lang="es-ES" u="none" baseline="0"/>
              <a:t> log.log</a:t>
            </a:r>
            <a:endParaRPr lang="es-ES" u="non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/>
              <a:t>Borramos el fichero del</a:t>
            </a:r>
            <a:r>
              <a:rPr lang="es-ES" u="none" baseline="0"/>
              <a:t> tracking de </a:t>
            </a:r>
            <a:r>
              <a:rPr lang="es-ES" u="none" baseline="0" err="1"/>
              <a:t>git</a:t>
            </a:r>
            <a:endParaRPr lang="es-ES" u="none" baseline="0"/>
          </a:p>
          <a:p>
            <a:r>
              <a:rPr lang="es-ES" u="none" baseline="0"/>
              <a:t>Lo creamos de nuevo junto con el .</a:t>
            </a:r>
            <a:r>
              <a:rPr lang="es-ES" u="none" baseline="0" err="1"/>
              <a:t>gitignore</a:t>
            </a:r>
            <a:r>
              <a:rPr lang="es-ES" u="none" baseline="0"/>
              <a:t> que contenga la </a:t>
            </a:r>
            <a:r>
              <a:rPr lang="es-ES" u="none" baseline="0" err="1"/>
              <a:t>linea</a:t>
            </a:r>
            <a:r>
              <a:rPr lang="es-ES" u="none" baseline="0"/>
              <a:t> log.log</a:t>
            </a:r>
            <a:endParaRPr lang="es-ES" u="non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/>
              <a:t>Borramos el fichero del</a:t>
            </a:r>
            <a:r>
              <a:rPr lang="es-ES" u="none" baseline="0"/>
              <a:t> tracking de </a:t>
            </a:r>
            <a:r>
              <a:rPr lang="es-ES" u="none" baseline="0" err="1"/>
              <a:t>git</a:t>
            </a:r>
            <a:endParaRPr lang="es-ES" u="none" baseline="0"/>
          </a:p>
          <a:p>
            <a:r>
              <a:rPr lang="es-ES" u="none" baseline="0"/>
              <a:t>Lo creamos de nuevo junto con el .</a:t>
            </a:r>
            <a:r>
              <a:rPr lang="es-ES" u="none" baseline="0" err="1"/>
              <a:t>gitignore</a:t>
            </a:r>
            <a:r>
              <a:rPr lang="es-ES" u="none" baseline="0"/>
              <a:t> que contenga la </a:t>
            </a:r>
            <a:r>
              <a:rPr lang="es-ES" u="none" baseline="0" err="1"/>
              <a:t>linea</a:t>
            </a:r>
            <a:r>
              <a:rPr lang="es-ES" u="none" baseline="0"/>
              <a:t> log.log</a:t>
            </a:r>
            <a:endParaRPr lang="es-ES" u="non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/>
              <a:t>La sección software debería ser como mucho 2 minutos, y el Reto explicarlo debería hacerse en</a:t>
            </a:r>
            <a:r>
              <a:rPr lang="es-ES" u="none" baseline="0"/>
              <a:t> 3-4 minutos. Para que quede para hacer el “reto” en vivo en 30 minutos.</a:t>
            </a:r>
            <a:endParaRPr lang="es-ES" u="non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u="non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u="non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0466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89298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71199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3 minutos para explicar el reto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37519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3 minutos para explicar el reto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61584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4928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>
                <a:solidFill>
                  <a:schemeClr val="bg1">
                    <a:lumMod val="95000"/>
                  </a:schemeClr>
                </a:solidFill>
              </a:rPr>
              <a:t>La diferencia con respecto a otros sistemas de control de versiones se centra en el calificativo </a:t>
            </a:r>
            <a:r>
              <a:rPr lang="es-ES" sz="1200" b="1">
                <a:solidFill>
                  <a:schemeClr val="bg1">
                    <a:lumMod val="95000"/>
                  </a:schemeClr>
                </a:solidFill>
              </a:rPr>
              <a:t>distribuido</a:t>
            </a:r>
            <a:r>
              <a:rPr lang="es-ES" sz="1200">
                <a:solidFill>
                  <a:schemeClr val="bg1">
                    <a:lumMod val="95000"/>
                  </a:schemeClr>
                </a:solidFill>
              </a:rPr>
              <a:t>, dado que en este tipo de gestores de la configuración, a diferencia de otros como SVN, o TFS, no existe un repositorio central, sino que el repositorio está distribuido entre todas las personas que participan en el proyecto.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>
                <a:solidFill>
                  <a:schemeClr val="bg1">
                    <a:lumMod val="95000"/>
                  </a:schemeClr>
                </a:solidFill>
              </a:rPr>
              <a:t>Todos disponen de toda la información de manera local (al menos la parte en la que estemos trabajando).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20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>
                <a:solidFill>
                  <a:schemeClr val="bg1">
                    <a:lumMod val="95000"/>
                  </a:schemeClr>
                </a:solidFill>
              </a:rPr>
              <a:t>Tras instalarlo, lo primero que tenemos que hacer es configurar tanto nuestro nombre como nuestra dirección de mail para poder firmar nuestros </a:t>
            </a:r>
            <a:r>
              <a:rPr lang="es-ES" sz="1200" err="1">
                <a:solidFill>
                  <a:schemeClr val="bg1">
                    <a:lumMod val="95000"/>
                  </a:schemeClr>
                </a:solidFill>
              </a:rPr>
              <a:t>commits</a:t>
            </a:r>
            <a:r>
              <a:rPr lang="es-ES" sz="120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ES" sz="12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5387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>
                <a:solidFill>
                  <a:schemeClr val="bg1">
                    <a:lumMod val="95000"/>
                  </a:schemeClr>
                </a:solidFill>
              </a:rPr>
              <a:t>La diferencia con respecto a otros sistemas de control de versiones se centra en el calificativo </a:t>
            </a:r>
            <a:r>
              <a:rPr lang="es-ES" sz="1200" b="1">
                <a:solidFill>
                  <a:schemeClr val="bg1">
                    <a:lumMod val="95000"/>
                  </a:schemeClr>
                </a:solidFill>
              </a:rPr>
              <a:t>distribuido</a:t>
            </a:r>
            <a:r>
              <a:rPr lang="es-ES" sz="1200">
                <a:solidFill>
                  <a:schemeClr val="bg1">
                    <a:lumMod val="95000"/>
                  </a:schemeClr>
                </a:solidFill>
              </a:rPr>
              <a:t>, dado que en este tipo de gestores de la configuración, a diferencia de otros como SVN, o TFS, no existe un repositorio central, sino que el repositorio está distribuido entre todas las personas que participan en el proyecto.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>
                <a:solidFill>
                  <a:schemeClr val="bg1">
                    <a:lumMod val="95000"/>
                  </a:schemeClr>
                </a:solidFill>
              </a:rPr>
              <a:t>Todos disponen de toda la información de manera local (al menos la parte en la que estemos trabajando).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20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>
                <a:solidFill>
                  <a:schemeClr val="bg1">
                    <a:lumMod val="95000"/>
                  </a:schemeClr>
                </a:solidFill>
              </a:rPr>
              <a:t>Tras instalarlo, lo primero que tenemos que hacer es configurar tanto nuestro nombre como nuestra dirección de mail para poder firmar nuestros </a:t>
            </a:r>
            <a:r>
              <a:rPr lang="es-ES" sz="1200" err="1">
                <a:solidFill>
                  <a:schemeClr val="bg1">
                    <a:lumMod val="95000"/>
                  </a:schemeClr>
                </a:solidFill>
              </a:rPr>
              <a:t>commits</a:t>
            </a:r>
            <a:r>
              <a:rPr lang="es-ES" sz="120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ES" sz="12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0269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20/04/2020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2015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20/04/2020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931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20/04/2020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495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 userDrawn="1"/>
        </p:nvSpPr>
        <p:spPr>
          <a:xfrm>
            <a:off x="-20886" y="0"/>
            <a:ext cx="9164885" cy="6858000"/>
          </a:xfrm>
          <a:prstGeom prst="rect">
            <a:avLst/>
          </a:prstGeom>
          <a:solidFill>
            <a:srgbClr val="1E2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 userDrawn="1"/>
        </p:nvSpPr>
        <p:spPr>
          <a:xfrm>
            <a:off x="-36512" y="0"/>
            <a:ext cx="9164885" cy="6858000"/>
          </a:xfrm>
          <a:prstGeom prst="rect">
            <a:avLst/>
          </a:prstGeom>
          <a:solidFill>
            <a:srgbClr val="414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2629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20/04/2020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60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20/04/2020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971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20/04/2020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622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20/04/2020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311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20/04/2020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992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20/04/2020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609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20/04/2020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791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20/04/2020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810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87A0B-8966-410A-BC67-79F63FC8B2D3}" type="datetimeFigureOut">
              <a:rPr lang="es-ES" smtClean="0"/>
              <a:t>20/04/2020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34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:\backup\CENTERS\Líneas de trabajo\codeFEST\fotos codefest\p5488-0020-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29" t="7929" r="10391"/>
          <a:stretch/>
        </p:blipFill>
        <p:spPr bwMode="auto">
          <a:xfrm>
            <a:off x="-1" y="0"/>
            <a:ext cx="9144001" cy="688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dondear rectángulo de esquina del mismo lado"/>
          <p:cNvSpPr/>
          <p:nvPr/>
        </p:nvSpPr>
        <p:spPr>
          <a:xfrm rot="16200000" flipV="1">
            <a:off x="3929402" y="1238731"/>
            <a:ext cx="1285193" cy="91440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658556" y="5346963"/>
            <a:ext cx="2253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>
                <a:solidFill>
                  <a:srgbClr val="6485C1"/>
                </a:solidFill>
              </a:rPr>
              <a:t>Taller de </a:t>
            </a:r>
            <a:r>
              <a:rPr lang="es-ES" sz="3200" b="1" err="1">
                <a:solidFill>
                  <a:srgbClr val="6485C1"/>
                </a:solidFill>
              </a:rPr>
              <a:t>Git</a:t>
            </a:r>
            <a:endParaRPr lang="es-ES" sz="3200" b="1">
              <a:solidFill>
                <a:srgbClr val="6485C1"/>
              </a:solidFill>
            </a:endParaRPr>
          </a:p>
          <a:p>
            <a:r>
              <a:rPr lang="es-ES" sz="1600" cap="all">
                <a:solidFill>
                  <a:schemeClr val="tx1">
                    <a:lumMod val="75000"/>
                    <a:lumOff val="25000"/>
                  </a:schemeClr>
                </a:solidFill>
              </a:rPr>
              <a:t>EVERIS CENTERS</a:t>
            </a:r>
          </a:p>
        </p:txBody>
      </p:sp>
      <p:grpSp>
        <p:nvGrpSpPr>
          <p:cNvPr id="6" name="5 Grupo"/>
          <p:cNvGrpSpPr/>
          <p:nvPr/>
        </p:nvGrpSpPr>
        <p:grpSpPr>
          <a:xfrm>
            <a:off x="6516216" y="5569495"/>
            <a:ext cx="1682213" cy="307777"/>
            <a:chOff x="6833294" y="5826750"/>
            <a:chExt cx="1682213" cy="307777"/>
          </a:xfrm>
        </p:grpSpPr>
        <p:sp>
          <p:nvSpPr>
            <p:cNvPr id="7" name="19 CuadroTexto"/>
            <p:cNvSpPr txBox="1"/>
            <p:nvPr/>
          </p:nvSpPr>
          <p:spPr>
            <a:xfrm>
              <a:off x="7025163" y="5826750"/>
              <a:ext cx="1490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@everisCodeFEST</a:t>
              </a:r>
            </a:p>
          </p:txBody>
        </p:sp>
        <p:pic>
          <p:nvPicPr>
            <p:cNvPr id="8" name="Picture 4" descr="http://designshack.co.uk/wp-content/uploads/larrybird-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3294" y="5911047"/>
              <a:ext cx="258186" cy="18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224" y="158626"/>
            <a:ext cx="2131192" cy="118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Redondear rectángulo de esquina del mismo lado"/>
          <p:cNvSpPr/>
          <p:nvPr/>
        </p:nvSpPr>
        <p:spPr>
          <a:xfrm rot="10800000" flipV="1">
            <a:off x="1187615" y="2"/>
            <a:ext cx="1905959" cy="1412774"/>
          </a:xfrm>
          <a:prstGeom prst="round2SameRect">
            <a:avLst>
              <a:gd name="adj1" fmla="val 0"/>
              <a:gd name="adj2" fmla="val 38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26" y="116632"/>
            <a:ext cx="2133522" cy="12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41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¿Qué es </a:t>
            </a:r>
            <a:r>
              <a:rPr lang="es-ES" b="1" err="1">
                <a:solidFill>
                  <a:schemeClr val="bg1"/>
                </a:solidFill>
                <a:latin typeface="+mj-lt"/>
              </a:rPr>
              <a:t>GitHub</a:t>
            </a:r>
            <a:r>
              <a:rPr lang="es-ES" b="1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2545011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err="1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 es un hosting para </a:t>
            </a:r>
            <a:r>
              <a:rPr lang="es-ES" sz="2000" err="1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, que es gratuito para proyectos open </a:t>
            </a:r>
            <a:r>
              <a:rPr lang="es-ES" sz="2000" err="1">
                <a:solidFill>
                  <a:schemeClr val="bg1">
                    <a:lumMod val="95000"/>
                  </a:schemeClr>
                </a:solidFill>
              </a:rPr>
              <a:t>source</a:t>
            </a: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 de visibilidad pública. </a:t>
            </a:r>
            <a:endParaRPr lang="es-ES" sz="20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1968"/>
          <a:stretch/>
        </p:blipFill>
        <p:spPr bwMode="auto">
          <a:xfrm>
            <a:off x="395536" y="980728"/>
            <a:ext cx="8424936" cy="44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5206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err="1">
                <a:solidFill>
                  <a:schemeClr val="bg1"/>
                </a:solidFill>
                <a:latin typeface="+mj-lt"/>
              </a:rPr>
              <a:t>RoadMap</a:t>
            </a:r>
            <a:endParaRPr lang="es-ES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>
                <a:solidFill>
                  <a:schemeClr val="bg1"/>
                </a:solidFill>
              </a:rPr>
              <a:t>Introducción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>
                <a:solidFill>
                  <a:schemeClr val="bg1"/>
                </a:solidFill>
              </a:rPr>
              <a:t>¿Qué es un SCV?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>
                <a:solidFill>
                  <a:schemeClr val="bg1"/>
                </a:solidFill>
              </a:rPr>
              <a:t>¿Qué es </a:t>
            </a:r>
            <a:r>
              <a:rPr lang="es-ES" sz="1600" err="1">
                <a:solidFill>
                  <a:schemeClr val="bg1"/>
                </a:solidFill>
              </a:rPr>
              <a:t>Git</a:t>
            </a:r>
            <a:r>
              <a:rPr lang="es-ES" sz="1600">
                <a:solidFill>
                  <a:schemeClr val="bg1"/>
                </a:solidFill>
              </a:rPr>
              <a:t>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>
                <a:solidFill>
                  <a:schemeClr val="bg1"/>
                </a:solidFill>
              </a:rPr>
              <a:t>¿Qué es </a:t>
            </a:r>
            <a:r>
              <a:rPr lang="es-ES" sz="1600" err="1">
                <a:solidFill>
                  <a:schemeClr val="bg1"/>
                </a:solidFill>
              </a:rPr>
              <a:t>GitHub</a:t>
            </a:r>
            <a:r>
              <a:rPr lang="es-ES" sz="1600">
                <a:solidFill>
                  <a:schemeClr val="bg1"/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rgbClr val="D6FB47"/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50000"/>
                  </a:schemeClr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50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72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Repositorio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87918"/>
            <a:ext cx="75628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12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Repositorio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76" y="2425824"/>
            <a:ext cx="2438400" cy="2438400"/>
          </a:xfrm>
          <a:prstGeom prst="rect">
            <a:avLst/>
          </a:prstGeom>
        </p:spPr>
      </p:pic>
      <p:sp>
        <p:nvSpPr>
          <p:cNvPr id="4" name="3 Flecha abajo"/>
          <p:cNvSpPr/>
          <p:nvPr/>
        </p:nvSpPr>
        <p:spPr>
          <a:xfrm>
            <a:off x="6829656" y="1484784"/>
            <a:ext cx="360040" cy="792088"/>
          </a:xfrm>
          <a:prstGeom prst="downArrow">
            <a:avLst/>
          </a:prstGeom>
          <a:solidFill>
            <a:srgbClr val="D6F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CuadroTexto"/>
          <p:cNvSpPr txBox="1"/>
          <p:nvPr/>
        </p:nvSpPr>
        <p:spPr>
          <a:xfrm>
            <a:off x="683568" y="2564904"/>
            <a:ext cx="4752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El </a:t>
            </a:r>
            <a:r>
              <a:rPr lang="es-ES" b="1">
                <a:solidFill>
                  <a:schemeClr val="bg1"/>
                </a:solidFill>
              </a:rPr>
              <a:t>repositorio</a:t>
            </a:r>
            <a:r>
              <a:rPr lang="es-ES">
                <a:solidFill>
                  <a:schemeClr val="bg1"/>
                </a:solidFill>
              </a:rPr>
              <a:t> es el lugar en el que se almacenan los datos actualizados e históricos de cambios, </a:t>
            </a:r>
            <a:r>
              <a:rPr lang="es-ES" i="1">
                <a:solidFill>
                  <a:schemeClr val="bg1"/>
                </a:solidFill>
              </a:rPr>
              <a:t>a menudo en un servidor.</a:t>
            </a:r>
          </a:p>
          <a:p>
            <a:endParaRPr lang="es-ES" i="1">
              <a:solidFill>
                <a:schemeClr val="bg1"/>
              </a:solidFill>
            </a:endParaRPr>
          </a:p>
          <a:p>
            <a:r>
              <a:rPr lang="es-ES">
                <a:solidFill>
                  <a:schemeClr val="bg1"/>
                </a:solidFill>
              </a:rPr>
              <a:t>En el caso de </a:t>
            </a:r>
            <a:r>
              <a:rPr lang="es-ES" err="1">
                <a:solidFill>
                  <a:schemeClr val="bg1"/>
                </a:solidFill>
              </a:rPr>
              <a:t>Git</a:t>
            </a:r>
            <a:r>
              <a:rPr lang="es-ES">
                <a:solidFill>
                  <a:schemeClr val="bg1"/>
                </a:solidFill>
              </a:rPr>
              <a:t>, tenemos un </a:t>
            </a:r>
            <a:r>
              <a:rPr lang="es-ES" b="1">
                <a:solidFill>
                  <a:schemeClr val="bg1"/>
                </a:solidFill>
              </a:rPr>
              <a:t>repositorio</a:t>
            </a:r>
            <a:r>
              <a:rPr lang="es-ES">
                <a:solidFill>
                  <a:schemeClr val="bg1"/>
                </a:solidFill>
              </a:rPr>
              <a:t> local y uno en remoto para realizar el control de cambios.</a:t>
            </a:r>
          </a:p>
        </p:txBody>
      </p:sp>
    </p:spTree>
    <p:extLst>
      <p:ext uri="{BB962C8B-B14F-4D97-AF65-F5344CB8AC3E}">
        <p14:creationId xmlns:p14="http://schemas.microsoft.com/office/powerpoint/2010/main" val="733176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Repositorio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85529" y="1151617"/>
            <a:ext cx="4752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>
              <a:solidFill>
                <a:schemeClr val="bg1"/>
              </a:solidFill>
            </a:endParaRPr>
          </a:p>
          <a:p>
            <a:r>
              <a:rPr lang="es-ES">
                <a:solidFill>
                  <a:schemeClr val="bg1"/>
                </a:solidFill>
              </a:rPr>
              <a:t>Para crear un repositorio local:</a:t>
            </a:r>
          </a:p>
          <a:p>
            <a:r>
              <a:rPr lang="es-ES">
                <a:solidFill>
                  <a:schemeClr val="bg1"/>
                </a:solidFill>
              </a:rPr>
              <a:t>	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68664"/>
            <a:ext cx="5936687" cy="458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0759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15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Repositorio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85528" y="1151617"/>
            <a:ext cx="7702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>
              <a:solidFill>
                <a:schemeClr val="bg1"/>
              </a:solidFill>
            </a:endParaRPr>
          </a:p>
          <a:p>
            <a:r>
              <a:rPr lang="es-ES">
                <a:solidFill>
                  <a:schemeClr val="bg1"/>
                </a:solidFill>
              </a:rPr>
              <a:t>Para enlazarlo con un repo de </a:t>
            </a:r>
            <a:r>
              <a:rPr lang="es-ES" err="1">
                <a:solidFill>
                  <a:schemeClr val="bg1"/>
                </a:solidFill>
              </a:rPr>
              <a:t>GitHub</a:t>
            </a:r>
            <a:r>
              <a:rPr lang="es-ES">
                <a:solidFill>
                  <a:schemeClr val="bg1"/>
                </a:solidFill>
              </a:rPr>
              <a:t>:</a:t>
            </a:r>
          </a:p>
          <a:p>
            <a:r>
              <a:rPr lang="es-ES">
                <a:solidFill>
                  <a:schemeClr val="bg1"/>
                </a:solidFill>
              </a:rPr>
              <a:t>	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url_repositorio_remoto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2317844"/>
            <a:ext cx="7553870" cy="40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75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16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Repositorio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85528" y="1151617"/>
            <a:ext cx="77028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>
              <a:solidFill>
                <a:schemeClr val="bg1"/>
              </a:solidFill>
            </a:endParaRPr>
          </a:p>
          <a:p>
            <a:r>
              <a:rPr lang="es-ES">
                <a:solidFill>
                  <a:schemeClr val="bg1"/>
                </a:solidFill>
              </a:rPr>
              <a:t>Pero antes… ¿cómo configuro mis credenciales de usuario?</a:t>
            </a:r>
          </a:p>
          <a:p>
            <a:r>
              <a:rPr lang="es-ES">
                <a:solidFill>
                  <a:schemeClr val="bg1"/>
                </a:solidFill>
              </a:rPr>
              <a:t>	</a:t>
            </a: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[--global] user.name “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miUsuarioGitHub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Comprobamos que quede configurado: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[--global] user.name </a:t>
            </a: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Configuramos el mail de la cuenta de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[--global]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user.email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“mimail@mail.com”</a:t>
            </a:r>
          </a:p>
        </p:txBody>
      </p:sp>
    </p:spTree>
    <p:extLst>
      <p:ext uri="{BB962C8B-B14F-4D97-AF65-F5344CB8AC3E}">
        <p14:creationId xmlns:p14="http://schemas.microsoft.com/office/powerpoint/2010/main" val="722379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17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err="1">
                <a:solidFill>
                  <a:srgbClr val="D6FB47"/>
                </a:solidFill>
              </a:rPr>
              <a:t>Tagging</a:t>
            </a:r>
            <a:endParaRPr lang="es-ES" sz="2000">
              <a:solidFill>
                <a:srgbClr val="D6FB47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232" y="2417483"/>
            <a:ext cx="2438400" cy="2438400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676653" y="2060848"/>
            <a:ext cx="47525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Dar nombres (versión) a un estado del repositorio.</a:t>
            </a:r>
          </a:p>
          <a:p>
            <a:endParaRPr lang="es-ES">
              <a:solidFill>
                <a:schemeClr val="bg1"/>
              </a:solidFill>
            </a:endParaRPr>
          </a:p>
          <a:p>
            <a:r>
              <a:rPr lang="es-ES">
                <a:solidFill>
                  <a:schemeClr val="bg1"/>
                </a:solidFill>
              </a:rPr>
              <a:t>	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1.0.0 &lt;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commitId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s-ES">
              <a:solidFill>
                <a:schemeClr val="bg1"/>
              </a:solidFill>
            </a:endParaRPr>
          </a:p>
          <a:p>
            <a:r>
              <a:rPr lang="es-ES">
                <a:solidFill>
                  <a:schemeClr val="bg1"/>
                </a:solidFill>
              </a:rPr>
              <a:t>Para ver el </a:t>
            </a:r>
            <a:r>
              <a:rPr lang="es-ES" err="1">
                <a:solidFill>
                  <a:schemeClr val="bg1"/>
                </a:solidFill>
              </a:rPr>
              <a:t>commitId</a:t>
            </a:r>
            <a:r>
              <a:rPr lang="es-ES">
                <a:solidFill>
                  <a:schemeClr val="bg1"/>
                </a:solidFill>
              </a:rPr>
              <a:t> de algún </a:t>
            </a:r>
            <a:r>
              <a:rPr lang="es-ES" err="1">
                <a:solidFill>
                  <a:schemeClr val="bg1"/>
                </a:solidFill>
              </a:rPr>
              <a:t>commit</a:t>
            </a:r>
            <a:r>
              <a:rPr lang="es-ES">
                <a:solidFill>
                  <a:schemeClr val="bg1"/>
                </a:solidFill>
              </a:rPr>
              <a:t> realizado:</a:t>
            </a:r>
          </a:p>
          <a:p>
            <a:endParaRPr lang="es-ES">
              <a:solidFill>
                <a:schemeClr val="bg1"/>
              </a:solidFill>
            </a:endParaRPr>
          </a:p>
          <a:p>
            <a:r>
              <a:rPr lang="es-ES">
                <a:solidFill>
                  <a:schemeClr val="bg1"/>
                </a:solidFill>
              </a:rPr>
              <a:t>	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1.0.0 1b2e1d63ff</a:t>
            </a:r>
          </a:p>
          <a:p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252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18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Clonar un repositorio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9552" y="2060848"/>
            <a:ext cx="79287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Clonar un repositorio es crear una copia local de un repositorio remoto/local.</a:t>
            </a:r>
          </a:p>
          <a:p>
            <a:endParaRPr lang="es-ES">
              <a:solidFill>
                <a:schemeClr val="bg1"/>
              </a:solidFill>
            </a:endParaRPr>
          </a:p>
          <a:p>
            <a:r>
              <a:rPr lang="es-ES">
                <a:solidFill>
                  <a:schemeClr val="bg1"/>
                </a:solidFill>
              </a:rPr>
              <a:t>	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/ruta/repositorio/local</a:t>
            </a: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username@host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:/ruta/al/repositorio</a:t>
            </a:r>
          </a:p>
          <a:p>
            <a:endParaRPr lang="es-ES">
              <a:solidFill>
                <a:schemeClr val="bg1"/>
              </a:solidFill>
            </a:endParaRPr>
          </a:p>
          <a:p>
            <a:r>
              <a:rPr lang="es-ES">
                <a:solidFill>
                  <a:schemeClr val="bg1"/>
                </a:solidFill>
              </a:rPr>
              <a:t>Ejemplo:</a:t>
            </a:r>
          </a:p>
          <a:p>
            <a:endParaRPr lang="es-ES">
              <a:solidFill>
                <a:schemeClr val="bg1"/>
              </a:solidFill>
            </a:endParaRP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https://github.com/MarcosGinel/bootCampEveris.git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518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19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Añadir ficheros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9552" y="2060848"/>
            <a:ext cx="7928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Si creamos un fichero (o varios), lo primero que tenemos que hacer es añadirlo a nuestro control de versiones, para ello:</a:t>
            </a:r>
          </a:p>
          <a:p>
            <a:b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miFichero.txt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‘*.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87" y="2872152"/>
            <a:ext cx="4788234" cy="263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92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err="1">
                <a:solidFill>
                  <a:schemeClr val="bg1"/>
                </a:solidFill>
                <a:latin typeface="+mj-lt"/>
              </a:rPr>
              <a:t>RoadMap</a:t>
            </a:r>
            <a:endParaRPr lang="es-ES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295232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Introducción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>
                <a:solidFill>
                  <a:schemeClr val="bg1">
                    <a:lumMod val="95000"/>
                  </a:schemeClr>
                </a:solidFill>
              </a:rPr>
              <a:t>¿Qué es un SCV?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>
                <a:solidFill>
                  <a:schemeClr val="bg1">
                    <a:lumMod val="95000"/>
                  </a:schemeClr>
                </a:solidFill>
              </a:rPr>
              <a:t>¿Qué es </a:t>
            </a:r>
            <a:r>
              <a:rPr lang="es-ES" sz="1600" err="1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s-ES" sz="1600">
                <a:solidFill>
                  <a:schemeClr val="bg1">
                    <a:lumMod val="95000"/>
                  </a:schemeClr>
                </a:solidFill>
              </a:rPr>
              <a:t>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>
                <a:solidFill>
                  <a:schemeClr val="bg1">
                    <a:lumMod val="95000"/>
                  </a:schemeClr>
                </a:solidFill>
              </a:rPr>
              <a:t>¿Qué es </a:t>
            </a:r>
            <a:r>
              <a:rPr lang="es-ES" sz="1600" err="1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es-ES" sz="1600">
                <a:solidFill>
                  <a:schemeClr val="bg1">
                    <a:lumMod val="95000"/>
                  </a:schemeClr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Reto</a:t>
            </a:r>
          </a:p>
        </p:txBody>
      </p:sp>
    </p:spTree>
    <p:extLst>
      <p:ext uri="{BB962C8B-B14F-4D97-AF65-F5344CB8AC3E}">
        <p14:creationId xmlns:p14="http://schemas.microsoft.com/office/powerpoint/2010/main" val="111507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20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err="1">
                <a:solidFill>
                  <a:srgbClr val="D6FB47"/>
                </a:solidFill>
              </a:rPr>
              <a:t>Commitear</a:t>
            </a:r>
            <a:endParaRPr lang="es-ES" sz="200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>
                <a:solidFill>
                  <a:schemeClr val="bg1"/>
                </a:solidFill>
              </a:rPr>
              <a:t>Commitear</a:t>
            </a:r>
            <a:r>
              <a:rPr lang="es-ES">
                <a:solidFill>
                  <a:schemeClr val="bg1"/>
                </a:solidFill>
              </a:rPr>
              <a:t> es persistir (guardar) los cambios en el repositorio; siempre hay que añadir un mensaje lo más descriptivo posible sobre el cambio que se realiza: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72" y="2203123"/>
            <a:ext cx="7182220" cy="43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64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21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err="1">
                <a:solidFill>
                  <a:srgbClr val="D6FB47"/>
                </a:solidFill>
              </a:rPr>
              <a:t>Commitear</a:t>
            </a:r>
            <a:endParaRPr lang="es-ES" sz="200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>
                <a:solidFill>
                  <a:schemeClr val="bg1"/>
                </a:solidFill>
              </a:rPr>
              <a:t>Commitear</a:t>
            </a:r>
            <a:r>
              <a:rPr lang="es-ES">
                <a:solidFill>
                  <a:schemeClr val="bg1"/>
                </a:solidFill>
              </a:rPr>
              <a:t> es persistir (guardar) los cambios en el repositorio; siempre hay que añadir un mensaje lo más descriptivo posible sobre el cambio que se realiza: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–m “Mi primer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02" y="2852936"/>
            <a:ext cx="5668166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69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22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err="1">
                <a:solidFill>
                  <a:srgbClr val="D6FB47"/>
                </a:solidFill>
              </a:rPr>
              <a:t>Commitear</a:t>
            </a:r>
            <a:endParaRPr lang="es-ES" sz="200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Pero esto no sube a remoto nuestros cambios, recordemos que manejamos dos repositorios, el remoto y el local. Este </a:t>
            </a:r>
            <a:r>
              <a:rPr lang="es-ES" err="1">
                <a:solidFill>
                  <a:schemeClr val="bg1"/>
                </a:solidFill>
              </a:rPr>
              <a:t>commit</a:t>
            </a:r>
            <a:r>
              <a:rPr lang="es-ES">
                <a:solidFill>
                  <a:schemeClr val="bg1"/>
                </a:solidFill>
              </a:rPr>
              <a:t> se ha hecho en local: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–m “Mi primer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02" y="2780928"/>
            <a:ext cx="5668166" cy="3124636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645024"/>
            <a:ext cx="7667515" cy="24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40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23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err="1">
                <a:solidFill>
                  <a:srgbClr val="D6FB47"/>
                </a:solidFill>
              </a:rPr>
              <a:t>Pushing</a:t>
            </a:r>
            <a:endParaRPr lang="es-ES" sz="200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Para subirlo a remoto, debemos hacer un </a:t>
            </a:r>
            <a:r>
              <a:rPr lang="es-ES" err="1">
                <a:solidFill>
                  <a:schemeClr val="bg1"/>
                </a:solidFill>
              </a:rPr>
              <a:t>push</a:t>
            </a:r>
            <a:r>
              <a:rPr lang="es-ES">
                <a:solidFill>
                  <a:schemeClr val="bg1"/>
                </a:solidFill>
              </a:rPr>
              <a:t> del repositorio local: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–global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http.proxy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=&lt;proxy&gt; # no necesario</a:t>
            </a: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master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41" y="2780928"/>
            <a:ext cx="666183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32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24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err="1">
                <a:solidFill>
                  <a:srgbClr val="D6FB47"/>
                </a:solidFill>
              </a:rPr>
              <a:t>Pushing</a:t>
            </a:r>
            <a:endParaRPr lang="es-ES" sz="200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Para subirlo a remoto, debemos hacer un </a:t>
            </a:r>
            <a:r>
              <a:rPr lang="es-ES" err="1">
                <a:solidFill>
                  <a:schemeClr val="bg1"/>
                </a:solidFill>
              </a:rPr>
              <a:t>push</a:t>
            </a:r>
            <a:r>
              <a:rPr lang="es-ES">
                <a:solidFill>
                  <a:schemeClr val="bg1"/>
                </a:solidFill>
              </a:rPr>
              <a:t> del repositorio local: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–global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http.proxy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=&lt;proxy&gt; # no necesario</a:t>
            </a: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master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101" y="3123459"/>
            <a:ext cx="5668166" cy="3124636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60" y="4451015"/>
            <a:ext cx="6804248" cy="208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51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25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err="1">
                <a:solidFill>
                  <a:srgbClr val="D6FB47"/>
                </a:solidFill>
              </a:rPr>
              <a:t>Pulling</a:t>
            </a:r>
            <a:endParaRPr lang="es-ES" sz="200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Para descargar el código remoto y fusionarlo con la rama actual: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master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69" y="2484845"/>
            <a:ext cx="7083550" cy="390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97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26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err="1">
                <a:solidFill>
                  <a:srgbClr val="D6FB47"/>
                </a:solidFill>
              </a:rPr>
              <a:t>Branches</a:t>
            </a:r>
            <a:r>
              <a:rPr lang="es-ES" sz="2000">
                <a:solidFill>
                  <a:srgbClr val="D6FB47"/>
                </a:solidFill>
              </a:rPr>
              <a:t> - ramas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56" y="1330211"/>
            <a:ext cx="4104456" cy="52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08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27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err="1">
                <a:solidFill>
                  <a:srgbClr val="D6FB47"/>
                </a:solidFill>
              </a:rPr>
              <a:t>Branches</a:t>
            </a:r>
            <a:r>
              <a:rPr lang="es-ES" sz="2000">
                <a:solidFill>
                  <a:srgbClr val="D6FB47"/>
                </a:solidFill>
              </a:rPr>
              <a:t> - ramas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Una rama no es más que un “camino alternativo” por el que discurre el desarrollo y el control de cambios. La rama principal es la rama master.</a:t>
            </a:r>
          </a:p>
          <a:p>
            <a:endParaRPr lang="es-ES">
              <a:solidFill>
                <a:schemeClr val="bg1"/>
              </a:solidFill>
            </a:endParaRPr>
          </a:p>
          <a:p>
            <a:r>
              <a:rPr lang="es-ES">
                <a:solidFill>
                  <a:schemeClr val="bg1"/>
                </a:solidFill>
              </a:rPr>
              <a:t>Cada vez que se quiera realizar una nueva característica, es recomendable crea una nueva rama:</a:t>
            </a:r>
          </a:p>
          <a:p>
            <a:endParaRPr lang="es-ES">
              <a:solidFill>
                <a:schemeClr val="bg1"/>
              </a:solidFill>
            </a:endParaRP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funcionalidad_01</a:t>
            </a: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($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–b funcionalidad_01)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>
                <a:solidFill>
                  <a:schemeClr val="bg1"/>
                </a:solidFill>
              </a:rPr>
              <a:t>Para volver a la rama master: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master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890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28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err="1">
                <a:solidFill>
                  <a:srgbClr val="D6FB47"/>
                </a:solidFill>
              </a:rPr>
              <a:t>Branches</a:t>
            </a:r>
            <a:r>
              <a:rPr lang="es-ES" sz="2000">
                <a:solidFill>
                  <a:srgbClr val="D6FB47"/>
                </a:solidFill>
              </a:rPr>
              <a:t> - ramas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343616"/>
            <a:ext cx="4032448" cy="523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80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29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err="1">
                <a:solidFill>
                  <a:srgbClr val="D6FB47"/>
                </a:solidFill>
              </a:rPr>
              <a:t>Branches</a:t>
            </a:r>
            <a:r>
              <a:rPr lang="es-ES" sz="2000">
                <a:solidFill>
                  <a:srgbClr val="D6FB47"/>
                </a:solidFill>
              </a:rPr>
              <a:t> - ramas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66" y="1603971"/>
            <a:ext cx="7579339" cy="44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59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err="1">
                <a:solidFill>
                  <a:schemeClr val="bg1"/>
                </a:solidFill>
                <a:latin typeface="+mj-lt"/>
              </a:rPr>
              <a:t>RoadMap</a:t>
            </a:r>
            <a:endParaRPr lang="es-ES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rgbClr val="D6FB47"/>
                </a:solidFill>
              </a:rPr>
              <a:t>Introducción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>
                <a:solidFill>
                  <a:srgbClr val="D6FB47"/>
                </a:solidFill>
              </a:rPr>
              <a:t>¿Qué es un SCV?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>
                <a:solidFill>
                  <a:schemeClr val="bg1">
                    <a:lumMod val="50000"/>
                  </a:schemeClr>
                </a:solidFill>
              </a:rPr>
              <a:t>¿Qué es </a:t>
            </a:r>
            <a:r>
              <a:rPr lang="es-ES" sz="1600" err="1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s-ES" sz="160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>
                <a:solidFill>
                  <a:schemeClr val="bg1">
                    <a:lumMod val="50000"/>
                  </a:schemeClr>
                </a:solidFill>
              </a:rPr>
              <a:t>¿Qué es </a:t>
            </a:r>
            <a:r>
              <a:rPr lang="es-ES" sz="1600" err="1">
                <a:solidFill>
                  <a:schemeClr val="bg1">
                    <a:lumMod val="50000"/>
                  </a:schemeClr>
                </a:solidFill>
              </a:rPr>
              <a:t>GitHub</a:t>
            </a:r>
            <a:r>
              <a:rPr lang="es-ES" sz="160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50000"/>
                  </a:schemeClr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50000"/>
                  </a:schemeClr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50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578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30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err="1">
                <a:solidFill>
                  <a:srgbClr val="D6FB47"/>
                </a:solidFill>
              </a:rPr>
              <a:t>Branches</a:t>
            </a:r>
            <a:r>
              <a:rPr lang="es-ES" sz="2000">
                <a:solidFill>
                  <a:srgbClr val="D6FB47"/>
                </a:solidFill>
              </a:rPr>
              <a:t> - ramas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Para subir una rama al repositorio remoto: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funcionalidad_01</a:t>
            </a:r>
          </a:p>
          <a:p>
            <a:endParaRPr lang="es-ES">
              <a:solidFill>
                <a:schemeClr val="bg1"/>
              </a:solidFill>
            </a:endParaRPr>
          </a:p>
          <a:p>
            <a:r>
              <a:rPr lang="es-ES">
                <a:solidFill>
                  <a:schemeClr val="bg1"/>
                </a:solidFill>
              </a:rPr>
              <a:t>Para borrar una rama: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–d funcionalidad_01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026" y="3611174"/>
            <a:ext cx="5384800" cy="2968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631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31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err="1">
                <a:solidFill>
                  <a:srgbClr val="D6FB47"/>
                </a:solidFill>
              </a:rPr>
              <a:t>Checkout</a:t>
            </a:r>
            <a:endParaRPr lang="es-ES" sz="200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Con </a:t>
            </a:r>
            <a:r>
              <a:rPr lang="es-ES" err="1">
                <a:solidFill>
                  <a:schemeClr val="bg1"/>
                </a:solidFill>
              </a:rPr>
              <a:t>checkout</a:t>
            </a:r>
            <a:r>
              <a:rPr lang="es-ES">
                <a:solidFill>
                  <a:schemeClr val="bg1"/>
                </a:solidFill>
              </a:rPr>
              <a:t> nos movemos por las ramas y sincronizamos con el código de dicha rama: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&lt;nombre-rama&gt;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11" y="2718006"/>
            <a:ext cx="6931216" cy="382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387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Conceptos básicos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32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err="1">
                <a:solidFill>
                  <a:srgbClr val="D6FB47"/>
                </a:solidFill>
              </a:rPr>
              <a:t>Merge</a:t>
            </a:r>
            <a:r>
              <a:rPr lang="es-ES" sz="2000">
                <a:solidFill>
                  <a:srgbClr val="D6FB47"/>
                </a:solidFill>
              </a:rPr>
              <a:t>	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Fusiona ramas de código, es la forma de reincorporar nuestras funcionalidades nuevas desarrolladas:</a:t>
            </a:r>
          </a:p>
          <a:p>
            <a:endParaRPr lang="es-ES">
              <a:solidFill>
                <a:schemeClr val="bg1"/>
              </a:solidFill>
              <a:latin typeface="+mj-lt"/>
              <a:cs typeface="Consolas" panose="020B0609020204030204" pitchFamily="49" charset="0"/>
            </a:endParaRP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&lt;nombre-rama-destino&gt;</a:t>
            </a:r>
          </a:p>
          <a:p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r>
              <a:rPr lang="es-E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&lt;nombre-rama-a-fusionar&gt;</a:t>
            </a:r>
          </a:p>
          <a:p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996952"/>
            <a:ext cx="6120680" cy="36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2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err="1">
                <a:solidFill>
                  <a:schemeClr val="bg1"/>
                </a:solidFill>
                <a:latin typeface="+mj-lt"/>
              </a:rPr>
              <a:t>RoadMap</a:t>
            </a:r>
            <a:endParaRPr lang="es-ES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33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>
                <a:solidFill>
                  <a:schemeClr val="bg1"/>
                </a:solidFill>
              </a:rPr>
              <a:t>Introducción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>
                <a:solidFill>
                  <a:schemeClr val="bg1"/>
                </a:solidFill>
              </a:rPr>
              <a:t>¿Qué es un SCV?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>
                <a:solidFill>
                  <a:schemeClr val="bg1"/>
                </a:solidFill>
              </a:rPr>
              <a:t>¿Qué es </a:t>
            </a:r>
            <a:r>
              <a:rPr lang="es-ES" sz="1600" err="1">
                <a:solidFill>
                  <a:schemeClr val="bg1"/>
                </a:solidFill>
              </a:rPr>
              <a:t>Git</a:t>
            </a:r>
            <a:r>
              <a:rPr lang="es-ES" sz="1600">
                <a:solidFill>
                  <a:schemeClr val="bg1"/>
                </a:solidFill>
              </a:rPr>
              <a:t>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>
                <a:solidFill>
                  <a:schemeClr val="bg1"/>
                </a:solidFill>
              </a:rPr>
              <a:t>¿Qué es </a:t>
            </a:r>
            <a:r>
              <a:rPr lang="es-ES" sz="1600" err="1">
                <a:solidFill>
                  <a:schemeClr val="bg1"/>
                </a:solidFill>
              </a:rPr>
              <a:t>GitHub</a:t>
            </a:r>
            <a:r>
              <a:rPr lang="es-ES" sz="1600">
                <a:solidFill>
                  <a:schemeClr val="bg1"/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>
                <a:solidFill>
                  <a:schemeClr val="bg1"/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rgbClr val="D6FB47"/>
                </a:solidFill>
              </a:rPr>
              <a:t>Un poco de trabajo…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>
                <a:solidFill>
                  <a:schemeClr val="bg1">
                    <a:lumMod val="95000"/>
                  </a:schemeClr>
                </a:solidFill>
              </a:rPr>
              <a:t>Un poco de trabajo…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34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4 Marcador de contenido"/>
          <p:cNvSpPr txBox="1">
            <a:spLocks/>
          </p:cNvSpPr>
          <p:nvPr/>
        </p:nvSpPr>
        <p:spPr>
          <a:xfrm>
            <a:off x="2704964" y="2996952"/>
            <a:ext cx="3960440" cy="50015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>
                <a:solidFill>
                  <a:schemeClr val="bg1">
                    <a:lumMod val="95000"/>
                  </a:schemeClr>
                </a:solidFill>
              </a:rPr>
              <a:t>&gt;&gt; Ejemplos con </a:t>
            </a:r>
            <a:r>
              <a:rPr lang="es-ES" sz="2400" err="1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s-ES" sz="240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2400" err="1">
                <a:solidFill>
                  <a:schemeClr val="bg1">
                    <a:lumMod val="95000"/>
                  </a:schemeClr>
                </a:solidFill>
              </a:rPr>
              <a:t>GitHub</a:t>
            </a:r>
            <a:endParaRPr lang="es-ES" sz="2400" u="sng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78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35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Comenzando…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683568" y="1415006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0. Instalar </a:t>
            </a:r>
            <a:r>
              <a:rPr lang="es-ES" err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Git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9" y="1826311"/>
            <a:ext cx="7236296" cy="44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06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36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Comenzando…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1. Crear una cuenta en </a:t>
            </a:r>
            <a:r>
              <a:rPr lang="es-ES" err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GitHub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1968"/>
          <a:stretch/>
        </p:blipFill>
        <p:spPr bwMode="auto">
          <a:xfrm>
            <a:off x="345706" y="1892350"/>
            <a:ext cx="8424936" cy="44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9973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37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Repositorio 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2. Crear un nuevo repositorio para el proyecto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08920"/>
            <a:ext cx="35052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t="696" r="8455" b="-696"/>
          <a:stretch/>
        </p:blipFill>
        <p:spPr bwMode="auto">
          <a:xfrm>
            <a:off x="4490119" y="2249559"/>
            <a:ext cx="4536000" cy="389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Flecha abajo"/>
          <p:cNvSpPr/>
          <p:nvPr/>
        </p:nvSpPr>
        <p:spPr>
          <a:xfrm rot="16200000">
            <a:off x="3900736" y="3703526"/>
            <a:ext cx="360040" cy="792088"/>
          </a:xfrm>
          <a:prstGeom prst="downArrow">
            <a:avLst/>
          </a:prstGeom>
          <a:solidFill>
            <a:srgbClr val="D6F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264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38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Clonar repositorio en local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3. Crear carpeta en tu equipo e Inicializar el repositorio</a:t>
            </a:r>
            <a:b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4. Clonar en un directorio local el repositorio que acabamos de crear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571" y="3429000"/>
            <a:ext cx="5179660" cy="2855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33266"/>
            <a:ext cx="3347655" cy="2246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Flecha curvada hacia abajo"/>
          <p:cNvSpPr/>
          <p:nvPr/>
        </p:nvSpPr>
        <p:spPr>
          <a:xfrm>
            <a:off x="2987824" y="2564904"/>
            <a:ext cx="1697360" cy="648072"/>
          </a:xfrm>
          <a:prstGeom prst="curvedDown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3294253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39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Clonar repositorio en local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3. Crear carpeta en tu equipo e Inicializar el repositorio</a:t>
            </a:r>
            <a:b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</a:br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4. Clonar en un directorio local el repositorio que acabamos de crear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65" y="2924944"/>
            <a:ext cx="6901630" cy="256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94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¿Qué es un Sistema de Control de Versiones?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Es cualquier clase de elemento que nos ayuda a trazar cambios en nuestro código fuente.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A veces, incluso puede servir para mantener versiones de documentación asociada al proyecto y no sólo de nuestro código.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Además, es bastante común que los equipos de desarrollo trabajen en diferentes versiones simultáneamente. 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Y por último, nos permite “protegernos” de nosotros mismos y de los demás.</a:t>
            </a:r>
          </a:p>
        </p:txBody>
      </p:sp>
    </p:spTree>
    <p:extLst>
      <p:ext uri="{BB962C8B-B14F-4D97-AF65-F5344CB8AC3E}">
        <p14:creationId xmlns:p14="http://schemas.microsoft.com/office/powerpoint/2010/main" val="2915689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40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Cambios en el repo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4. Crear un fichero para verlo en la web donde ponga “Hola mundo”, una hoja de estilo y un fichero .log con un texto describiendo este primer cambio.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300070" y="2672667"/>
            <a:ext cx="6624736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>
                <a:solidFill>
                  <a:srgbClr val="000000"/>
                </a:solidFill>
                <a:highlight>
                  <a:srgbClr val="FFFFFF"/>
                </a:highlight>
              </a:rPr>
              <a:t>&lt;!DOCTYPE </a:t>
            </a:r>
            <a:r>
              <a:rPr lang="es-ES" err="1">
                <a:solidFill>
                  <a:srgbClr val="000000"/>
                </a:solidFill>
                <a:highlight>
                  <a:srgbClr val="FFFFFF"/>
                </a:highlight>
              </a:rPr>
              <a:t>html</a:t>
            </a:r>
            <a:r>
              <a:rPr lang="es-ES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es-ES"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&lt;head&gt;</a:t>
            </a:r>
            <a:endParaRPr lang="es-ES"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err="1">
                <a:solidFill>
                  <a:srgbClr val="0000FF"/>
                </a:solidFill>
                <a:highlight>
                  <a:srgbClr val="FFFFFF"/>
                </a:highlight>
              </a:rPr>
              <a:t>title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err="1">
                <a:solidFill>
                  <a:srgbClr val="000000"/>
                </a:solidFill>
                <a:highlight>
                  <a:srgbClr val="FFFFFF"/>
                </a:highlight>
              </a:rPr>
              <a:t>Everis</a:t>
            </a:r>
            <a:r>
              <a:rPr lang="es-ES" b="1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err="1">
                <a:solidFill>
                  <a:srgbClr val="000000"/>
                </a:solidFill>
                <a:highlight>
                  <a:srgbClr val="FFFFFF"/>
                </a:highlight>
              </a:rPr>
              <a:t>BootCamp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err="1">
                <a:solidFill>
                  <a:srgbClr val="0000FF"/>
                </a:solidFill>
                <a:highlight>
                  <a:srgbClr val="FFFFFF"/>
                </a:highlight>
              </a:rPr>
              <a:t>title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</a:rPr>
              <a:t>&lt;link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err="1">
                <a:solidFill>
                  <a:srgbClr val="FF0000"/>
                </a:solidFill>
                <a:highlight>
                  <a:srgbClr val="FFFFFF"/>
                </a:highlight>
              </a:rPr>
              <a:t>rel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b="1" err="1">
                <a:solidFill>
                  <a:srgbClr val="8000FF"/>
                </a:solidFill>
                <a:highlight>
                  <a:srgbClr val="FFFFFF"/>
                </a:highlight>
              </a:rPr>
              <a:t>stylesheet</a:t>
            </a:r>
            <a:r>
              <a:rPr lang="en-US" b="1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b="1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b="1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err="1">
                <a:solidFill>
                  <a:srgbClr val="FF0000"/>
                </a:solidFill>
                <a:highlight>
                  <a:srgbClr val="FFFFFF"/>
                </a:highlight>
              </a:rPr>
              <a:t>href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>
                <a:solidFill>
                  <a:srgbClr val="8000FF"/>
                </a:solidFill>
                <a:highlight>
                  <a:srgbClr val="FFFFFF"/>
                </a:highlight>
              </a:rPr>
              <a:t>"style.css"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&lt;/head&gt;</a:t>
            </a:r>
            <a:endParaRPr lang="es-ES"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&lt;h1&gt;</a:t>
            </a:r>
            <a:r>
              <a:rPr lang="es-ES" b="1">
                <a:solidFill>
                  <a:srgbClr val="000000"/>
                </a:solidFill>
                <a:highlight>
                  <a:srgbClr val="FFFFFF"/>
                </a:highlight>
              </a:rPr>
              <a:t>Hola mundo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&lt;/h1&gt;</a:t>
            </a:r>
            <a:endParaRPr lang="es-ES"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/>
          </a:p>
        </p:txBody>
      </p:sp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1756238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41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Cambios en el repo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4. Crear un fichero para verlo en la web donde ponga “Hola mundo”, una hoja de estilo y un fichero .log con un texto describiendo este primer cambio.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286000" y="3068960"/>
            <a:ext cx="4572000" cy="92333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h1 </a:t>
            </a:r>
            <a:r>
              <a:rPr lang="es-ES" b="1">
                <a:solidFill>
                  <a:srgbClr val="0000FF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	color: </a:t>
            </a:r>
            <a:r>
              <a:rPr lang="es-ES">
                <a:highlight>
                  <a:srgbClr val="FFFFFF"/>
                </a:highlight>
              </a:rPr>
              <a:t>red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es-ES" b="1">
                <a:solidFill>
                  <a:srgbClr val="0000FF"/>
                </a:solidFill>
                <a:highlight>
                  <a:srgbClr val="FFFFFF"/>
                </a:highlight>
              </a:rPr>
              <a:t>}</a:t>
            </a:r>
          </a:p>
        </p:txBody>
      </p:sp>
      <p:sp>
        <p:nvSpPr>
          <p:cNvPr id="8" name="7 Rectángulo"/>
          <p:cNvSpPr/>
          <p:nvPr/>
        </p:nvSpPr>
        <p:spPr>
          <a:xfrm>
            <a:off x="2286000" y="4437112"/>
            <a:ext cx="4572000" cy="646331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s-ES">
                <a:highlight>
                  <a:srgbClr val="FFFFFF"/>
                </a:highlight>
              </a:rPr>
              <a:t>Fichero de log:</a:t>
            </a:r>
          </a:p>
          <a:p>
            <a:r>
              <a:rPr lang="es-ES">
                <a:highlight>
                  <a:srgbClr val="FFFFFF"/>
                </a:highlight>
              </a:rPr>
              <a:t>+ Añadidos nuevos ficheros</a:t>
            </a:r>
          </a:p>
        </p:txBody>
      </p:sp>
      <p:sp>
        <p:nvSpPr>
          <p:cNvPr id="12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2303761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42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Cambios en el repo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4. Crear un fichero para verlo en la web donde ponga “Hola mundo”, una hoja de estilo y un fichero .log con un texto describiendo este primer cambio.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40575"/>
            <a:ext cx="5361856" cy="310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894" y="3356992"/>
            <a:ext cx="5475346" cy="301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2030210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43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A subir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5. Subir los archivos versionados al repositorio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63862"/>
            <a:ext cx="7572565" cy="417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2276255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44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A subir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5. Subir los archivos versionados al repositorio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2348880"/>
            <a:ext cx="56673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54" y="3983565"/>
            <a:ext cx="8716491" cy="2333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687554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45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A subir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5. Subir los archivos versionados al repositorio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6" y="2132856"/>
            <a:ext cx="7445583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2719072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46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Nombre de versión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6. </a:t>
            </a:r>
            <a:r>
              <a:rPr lang="es-ES" err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Taggear</a:t>
            </a:r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el </a:t>
            </a:r>
            <a:r>
              <a:rPr lang="es-ES" err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commit</a:t>
            </a:r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anterior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99" y="4869160"/>
            <a:ext cx="7812360" cy="139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060848"/>
            <a:ext cx="4923676" cy="271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3427808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47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err="1">
                <a:solidFill>
                  <a:srgbClr val="D6FB47"/>
                </a:solidFill>
              </a:rPr>
              <a:t>Branching</a:t>
            </a:r>
            <a:r>
              <a:rPr lang="es-ES" sz="2000">
                <a:solidFill>
                  <a:srgbClr val="D6FB47"/>
                </a:solidFill>
              </a:rPr>
              <a:t>…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7. Crear una rama que contenga un pequeño cambio en el HTML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934348" y="1916832"/>
            <a:ext cx="7344816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&lt;head&gt;</a:t>
            </a:r>
            <a:endParaRPr lang="es-ES"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err="1">
                <a:solidFill>
                  <a:srgbClr val="0000FF"/>
                </a:solidFill>
                <a:highlight>
                  <a:srgbClr val="FFFFFF"/>
                </a:highlight>
              </a:rPr>
              <a:t>title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err="1">
                <a:solidFill>
                  <a:srgbClr val="000000"/>
                </a:solidFill>
                <a:highlight>
                  <a:srgbClr val="FFFFFF"/>
                </a:highlight>
              </a:rPr>
              <a:t>Everis</a:t>
            </a:r>
            <a:r>
              <a:rPr lang="es-ES" b="1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err="1">
                <a:solidFill>
                  <a:srgbClr val="000000"/>
                </a:solidFill>
                <a:highlight>
                  <a:srgbClr val="FFFFFF"/>
                </a:highlight>
              </a:rPr>
              <a:t>BootCamp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err="1">
                <a:solidFill>
                  <a:srgbClr val="0000FF"/>
                </a:solidFill>
                <a:highlight>
                  <a:srgbClr val="FFFFFF"/>
                </a:highlight>
              </a:rPr>
              <a:t>title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</a:rPr>
              <a:t>&lt;link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err="1">
                <a:solidFill>
                  <a:srgbClr val="FF0000"/>
                </a:solidFill>
                <a:highlight>
                  <a:srgbClr val="FFFFFF"/>
                </a:highlight>
              </a:rPr>
              <a:t>rel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b="1" err="1">
                <a:solidFill>
                  <a:srgbClr val="8000FF"/>
                </a:solidFill>
                <a:highlight>
                  <a:srgbClr val="FFFFFF"/>
                </a:highlight>
              </a:rPr>
              <a:t>stylesheet</a:t>
            </a:r>
            <a:r>
              <a:rPr lang="en-US" b="1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b="1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b="1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err="1">
                <a:solidFill>
                  <a:srgbClr val="FF0000"/>
                </a:solidFill>
                <a:highlight>
                  <a:srgbClr val="FFFFFF"/>
                </a:highlight>
              </a:rPr>
              <a:t>href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>
                <a:solidFill>
                  <a:srgbClr val="8000FF"/>
                </a:solidFill>
                <a:highlight>
                  <a:srgbClr val="FFFFFF"/>
                </a:highlight>
              </a:rPr>
              <a:t>"style.css"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&lt;/head&gt;</a:t>
            </a:r>
            <a:endParaRPr lang="es-ES"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&lt;h1&gt;</a:t>
            </a:r>
            <a:r>
              <a:rPr lang="es-ES" b="1">
                <a:solidFill>
                  <a:srgbClr val="000000"/>
                </a:solidFill>
                <a:highlight>
                  <a:srgbClr val="FFFFFF"/>
                </a:highlight>
              </a:rPr>
              <a:t>Hola mundo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&lt;/h1&gt;</a:t>
            </a:r>
            <a:endParaRPr lang="es-ES"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&lt;p&gt;</a:t>
            </a:r>
            <a:r>
              <a:rPr lang="es-ES" b="1">
                <a:solidFill>
                  <a:srgbClr val="000000"/>
                </a:solidFill>
                <a:highlight>
                  <a:srgbClr val="FFFFFF"/>
                </a:highlight>
              </a:rPr>
              <a:t>Esto es un párrafo para mi brillante funcionalidad nueva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&lt;/p&gt;</a:t>
            </a:r>
            <a:endParaRPr lang="es-ES"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2399184" y="4856093"/>
            <a:ext cx="4572000" cy="1754326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s-ES">
                <a:solidFill>
                  <a:srgbClr val="0000FF"/>
                </a:solidFill>
                <a:highlight>
                  <a:srgbClr val="FFFFFF"/>
                </a:highlight>
                <a:latin typeface="Batang"/>
              </a:rPr>
              <a:t>h1 </a:t>
            </a:r>
            <a:r>
              <a:rPr lang="es-ES" b="1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{</a:t>
            </a:r>
            <a:endParaRPr lang="es-ES" b="1">
              <a:solidFill>
                <a:srgbClr val="8080C0"/>
              </a:solidFill>
              <a:highlight>
                <a:srgbClr val="FFFFFF"/>
              </a:highlight>
              <a:latin typeface="Batang"/>
            </a:endParaRPr>
          </a:p>
          <a:p>
            <a:r>
              <a:rPr lang="es-ES" b="1">
                <a:solidFill>
                  <a:srgbClr val="8080C0"/>
                </a:solidFill>
                <a:highlight>
                  <a:srgbClr val="FFFFFF"/>
                </a:highlight>
                <a:latin typeface="Batang"/>
              </a:rPr>
              <a:t>	color</a:t>
            </a:r>
            <a:r>
              <a:rPr lang="es-ES" b="1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: red;</a:t>
            </a:r>
            <a:endParaRPr lang="es-ES" b="1">
              <a:solidFill>
                <a:srgbClr val="8080C0"/>
              </a:solidFill>
              <a:highlight>
                <a:srgbClr val="FFFFFF"/>
              </a:highlight>
              <a:latin typeface="Batang"/>
            </a:endParaRPr>
          </a:p>
          <a:p>
            <a:r>
              <a:rPr lang="es-ES" b="1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}</a:t>
            </a:r>
            <a:endParaRPr lang="es-ES">
              <a:solidFill>
                <a:srgbClr val="000000"/>
              </a:solidFill>
              <a:highlight>
                <a:srgbClr val="FFFFFF"/>
              </a:highlight>
              <a:latin typeface="Batang"/>
            </a:endParaRPr>
          </a:p>
          <a:p>
            <a:r>
              <a:rPr lang="es-ES">
                <a:solidFill>
                  <a:srgbClr val="0000FF"/>
                </a:solidFill>
                <a:highlight>
                  <a:srgbClr val="FFFFFF"/>
                </a:highlight>
                <a:latin typeface="Batang"/>
              </a:rPr>
              <a:t>p </a:t>
            </a:r>
            <a:r>
              <a:rPr lang="es-ES" b="1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{</a:t>
            </a:r>
            <a:endParaRPr lang="es-ES" b="1">
              <a:solidFill>
                <a:srgbClr val="8080C0"/>
              </a:solidFill>
              <a:highlight>
                <a:srgbClr val="FFFFFF"/>
              </a:highlight>
              <a:latin typeface="Batang"/>
            </a:endParaRPr>
          </a:p>
          <a:p>
            <a:r>
              <a:rPr lang="es-ES" b="1">
                <a:solidFill>
                  <a:srgbClr val="8080C0"/>
                </a:solidFill>
                <a:highlight>
                  <a:srgbClr val="FFFFFF"/>
                </a:highlight>
                <a:latin typeface="Batang"/>
              </a:rPr>
              <a:t>	color</a:t>
            </a:r>
            <a:r>
              <a:rPr lang="es-ES" b="1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: </a:t>
            </a:r>
            <a:r>
              <a:rPr lang="es-ES" b="1" err="1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green</a:t>
            </a:r>
            <a:r>
              <a:rPr lang="es-ES" b="1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;</a:t>
            </a:r>
            <a:endParaRPr lang="es-ES" b="1">
              <a:solidFill>
                <a:srgbClr val="8080C0"/>
              </a:solidFill>
              <a:highlight>
                <a:srgbClr val="FFFFFF"/>
              </a:highlight>
              <a:latin typeface="Batang"/>
            </a:endParaRPr>
          </a:p>
          <a:p>
            <a:r>
              <a:rPr lang="es-ES" b="1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}</a:t>
            </a:r>
            <a:endParaRPr lang="es-ES"/>
          </a:p>
        </p:txBody>
      </p:sp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1519645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48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err="1">
                <a:solidFill>
                  <a:srgbClr val="D6FB47"/>
                </a:solidFill>
              </a:rPr>
              <a:t>Branching</a:t>
            </a:r>
            <a:r>
              <a:rPr lang="es-ES" sz="2000">
                <a:solidFill>
                  <a:srgbClr val="D6FB47"/>
                </a:solidFill>
              </a:rPr>
              <a:t>…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7. Crear una rama que contenga un pequeño cambio en el HTML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286000" y="2204864"/>
            <a:ext cx="4572000" cy="92333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s-ES">
                <a:highlight>
                  <a:srgbClr val="FFFFFF"/>
                </a:highlight>
              </a:rPr>
              <a:t>Fichero de log:</a:t>
            </a:r>
          </a:p>
          <a:p>
            <a:r>
              <a:rPr lang="es-ES">
                <a:highlight>
                  <a:srgbClr val="FFFFFF"/>
                </a:highlight>
              </a:rPr>
              <a:t>+ Añadidos nuevos ficheros</a:t>
            </a:r>
          </a:p>
          <a:p>
            <a:r>
              <a:rPr lang="es-ES">
                <a:highlight>
                  <a:srgbClr val="FFFFFF"/>
                </a:highlight>
              </a:rPr>
              <a:t>+ Añadida nueva </a:t>
            </a:r>
            <a:r>
              <a:rPr lang="es-ES" err="1">
                <a:highlight>
                  <a:srgbClr val="FFFFFF"/>
                </a:highlight>
              </a:rPr>
              <a:t>superfuncionalidad</a:t>
            </a:r>
            <a:endParaRPr lang="es-ES">
              <a:highlight>
                <a:srgbClr val="FFFFFF"/>
              </a:highlight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1" y="3364390"/>
            <a:ext cx="56673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1120226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49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err="1">
                <a:solidFill>
                  <a:srgbClr val="D6FB47"/>
                </a:solidFill>
              </a:rPr>
              <a:t>Branching</a:t>
            </a:r>
            <a:r>
              <a:rPr lang="es-ES" sz="2000">
                <a:solidFill>
                  <a:srgbClr val="D6FB47"/>
                </a:solidFill>
              </a:rPr>
              <a:t>…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7. Crear una rama que contenga un pequeño cambio en el HTML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1" y="2205465"/>
            <a:ext cx="7504606" cy="4136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4003570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Operaciones Básicas de los SCV al uso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b="1" err="1">
                <a:solidFill>
                  <a:schemeClr val="bg1">
                    <a:lumMod val="95000"/>
                  </a:schemeClr>
                </a:solidFill>
              </a:rPr>
              <a:t>Checkout</a:t>
            </a: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: Tomamos posesión del archivo local para modificarlo. </a:t>
            </a:r>
            <a:endParaRPr lang="es-ES" sz="2000" b="1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b="1" err="1">
                <a:solidFill>
                  <a:schemeClr val="bg1">
                    <a:lumMod val="95000"/>
                  </a:schemeClr>
                </a:solidFill>
              </a:rPr>
              <a:t>Update</a:t>
            </a: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: Nos permite actualizar la versión que tengamos en el disco con la almacenada en el servidor. 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b="1" err="1">
                <a:solidFill>
                  <a:schemeClr val="bg1">
                    <a:lumMod val="95000"/>
                  </a:schemeClr>
                </a:solidFill>
              </a:rPr>
              <a:t>Commit</a:t>
            </a:r>
            <a:r>
              <a:rPr lang="es-ES" sz="2000" b="1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2000" b="1" err="1">
                <a:solidFill>
                  <a:schemeClr val="bg1">
                    <a:lumMod val="95000"/>
                  </a:schemeClr>
                </a:solidFill>
              </a:rPr>
              <a:t>Check</a:t>
            </a:r>
            <a:r>
              <a:rPr lang="es-ES" sz="2000" b="1">
                <a:solidFill>
                  <a:schemeClr val="bg1">
                    <a:lumMod val="95000"/>
                  </a:schemeClr>
                </a:solidFill>
              </a:rPr>
              <a:t> in</a:t>
            </a: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: Subimos al servidor una nueva versión de código. 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b="1" err="1">
                <a:solidFill>
                  <a:schemeClr val="bg1">
                    <a:lumMod val="95000"/>
                  </a:schemeClr>
                </a:solidFill>
              </a:rPr>
              <a:t>Revert</a:t>
            </a:r>
            <a:r>
              <a:rPr lang="es-ES" sz="2000" b="1">
                <a:solidFill>
                  <a:schemeClr val="bg1">
                    <a:lumMod val="95000"/>
                  </a:schemeClr>
                </a:solidFill>
              </a:rPr>
              <a:t>/Discard</a:t>
            </a: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: Nos permite descartar todos los cambios que hayamos realizado en nuestro local.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167" y="4071937"/>
            <a:ext cx="38576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3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50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err="1">
                <a:solidFill>
                  <a:srgbClr val="D6FB47"/>
                </a:solidFill>
              </a:rPr>
              <a:t>Branching</a:t>
            </a:r>
            <a:r>
              <a:rPr lang="es-ES" sz="2000">
                <a:solidFill>
                  <a:srgbClr val="D6FB47"/>
                </a:solidFill>
              </a:rPr>
              <a:t>…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7. Crear una rama que contenga un pequeño cambio en el HTML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57" y="2047693"/>
            <a:ext cx="7851254" cy="432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3325361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51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Haciendo </a:t>
            </a:r>
            <a:r>
              <a:rPr lang="es-ES" sz="2000" err="1">
                <a:solidFill>
                  <a:srgbClr val="D6FB47"/>
                </a:solidFill>
              </a:rPr>
              <a:t>merge</a:t>
            </a:r>
            <a:r>
              <a:rPr lang="es-ES" sz="2000">
                <a:solidFill>
                  <a:srgbClr val="D6FB47"/>
                </a:solidFill>
              </a:rPr>
              <a:t>…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8. Unir funcionalidad al master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78" y="2132856"/>
            <a:ext cx="8507809" cy="385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1576406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52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Haciendo </a:t>
            </a:r>
            <a:r>
              <a:rPr lang="es-ES" sz="2000" err="1">
                <a:solidFill>
                  <a:srgbClr val="D6FB47"/>
                </a:solidFill>
              </a:rPr>
              <a:t>merge</a:t>
            </a:r>
            <a:r>
              <a:rPr lang="es-ES" sz="2000">
                <a:solidFill>
                  <a:srgbClr val="D6FB47"/>
                </a:solidFill>
              </a:rPr>
              <a:t>…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8. Unir funcionalidad al master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00" y="1963862"/>
            <a:ext cx="7792638" cy="429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1922569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53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Haciendo </a:t>
            </a:r>
            <a:r>
              <a:rPr lang="es-ES" sz="2000" err="1">
                <a:solidFill>
                  <a:srgbClr val="D6FB47"/>
                </a:solidFill>
              </a:rPr>
              <a:t>merge</a:t>
            </a:r>
            <a:r>
              <a:rPr lang="es-ES" sz="2000">
                <a:solidFill>
                  <a:srgbClr val="D6FB47"/>
                </a:solidFill>
              </a:rPr>
              <a:t>…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8. Unir funcionalidad al master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51" y="2034465"/>
            <a:ext cx="8388424" cy="355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1101404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54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Borrando ficheros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9. Borrar fichero de log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2" y="1953238"/>
            <a:ext cx="8016551" cy="4419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11322229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55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Borrando ficheros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9. Borrar fichero de log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71" y="3045345"/>
            <a:ext cx="320992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873896"/>
            <a:ext cx="28860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3560375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56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.</a:t>
            </a:r>
            <a:r>
              <a:rPr lang="es-ES" sz="2000" err="1">
                <a:solidFill>
                  <a:srgbClr val="D6FB47"/>
                </a:solidFill>
              </a:rPr>
              <a:t>gitignore</a:t>
            </a:r>
            <a:endParaRPr lang="es-ES" sz="200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10. Reincorporar fichero de log, y añadirlo a ignore en el master para que no se suba, pero esté en la rama master en local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72" y="2203123"/>
            <a:ext cx="7416823" cy="4088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5795776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57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.</a:t>
            </a:r>
            <a:r>
              <a:rPr lang="es-ES" sz="2000" err="1">
                <a:solidFill>
                  <a:srgbClr val="D6FB47"/>
                </a:solidFill>
              </a:rPr>
              <a:t>gitignore</a:t>
            </a:r>
            <a:endParaRPr lang="es-ES" sz="200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10. Reincorporar fichero de log, y añadirlo a ignore en el master para que no se suba, pero esté en la rama master en local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8" y="2230237"/>
            <a:ext cx="7479082" cy="412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2733413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58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.</a:t>
            </a:r>
            <a:r>
              <a:rPr lang="es-ES" sz="2000" err="1">
                <a:solidFill>
                  <a:srgbClr val="D6FB47"/>
                </a:solidFill>
              </a:rPr>
              <a:t>gitignore</a:t>
            </a:r>
            <a:endParaRPr lang="es-ES" sz="200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10. Reincorporar fichero de log, y añadirlo a ignore en el master para que no se suba, pero esté en la rama master en local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2" y="2136552"/>
            <a:ext cx="7712473" cy="425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240544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59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.</a:t>
            </a:r>
            <a:r>
              <a:rPr lang="es-ES" sz="2000" err="1">
                <a:solidFill>
                  <a:srgbClr val="D6FB47"/>
                </a:solidFill>
              </a:rPr>
              <a:t>gitignore</a:t>
            </a:r>
            <a:endParaRPr lang="es-ES" sz="200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10. Reincorporar fichero de log, y añadirlo a ignore en el master para que no se suba, pero esté en la rama master en local</a:t>
            </a:r>
            <a:endParaRPr lang="es-E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5832648" cy="377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3553788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err="1">
                <a:solidFill>
                  <a:schemeClr val="bg1"/>
                </a:solidFill>
                <a:latin typeface="+mj-lt"/>
              </a:rPr>
              <a:t>RoadMap</a:t>
            </a:r>
            <a:endParaRPr lang="es-ES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/>
                </a:solidFill>
              </a:rPr>
              <a:t>Introducción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>
                <a:solidFill>
                  <a:schemeClr val="bg1"/>
                </a:solidFill>
              </a:rPr>
              <a:t>¿Qué es un SCV?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>
                <a:solidFill>
                  <a:srgbClr val="D6FB47"/>
                </a:solidFill>
              </a:rPr>
              <a:t>¿Qué es </a:t>
            </a:r>
            <a:r>
              <a:rPr lang="es-ES" sz="1600" err="1">
                <a:solidFill>
                  <a:srgbClr val="D6FB47"/>
                </a:solidFill>
              </a:rPr>
              <a:t>Git</a:t>
            </a:r>
            <a:r>
              <a:rPr lang="es-ES" sz="1600">
                <a:solidFill>
                  <a:srgbClr val="D6FB47"/>
                </a:solidFill>
              </a:rPr>
              <a:t>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>
                <a:solidFill>
                  <a:schemeClr val="bg1">
                    <a:lumMod val="50000"/>
                  </a:schemeClr>
                </a:solidFill>
              </a:rPr>
              <a:t>¿Qué es </a:t>
            </a:r>
            <a:r>
              <a:rPr lang="es-ES" sz="1600" err="1">
                <a:solidFill>
                  <a:schemeClr val="bg1">
                    <a:lumMod val="50000"/>
                  </a:schemeClr>
                </a:solidFill>
              </a:rPr>
              <a:t>GitHub</a:t>
            </a:r>
            <a:r>
              <a:rPr lang="es-ES" sz="160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50000"/>
                  </a:schemeClr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50000"/>
                  </a:schemeClr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50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1541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60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Software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532" y="4495683"/>
            <a:ext cx="3174603" cy="1980953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565827"/>
            <a:ext cx="2438400" cy="243840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01" y="4286232"/>
            <a:ext cx="923925" cy="179070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556793"/>
            <a:ext cx="2725541" cy="2592288"/>
          </a:xfrm>
          <a:prstGeom prst="rect">
            <a:avLst/>
          </a:prstGeom>
        </p:spPr>
      </p:pic>
      <p:sp>
        <p:nvSpPr>
          <p:cNvPr id="10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23650388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61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921916" y="2492896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Software</a:t>
            </a:r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05123"/>
            <a:ext cx="6158856" cy="306186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13" y="3068960"/>
            <a:ext cx="5597357" cy="2118999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035" y="3872690"/>
            <a:ext cx="5086545" cy="2483660"/>
          </a:xfrm>
          <a:prstGeom prst="rect">
            <a:avLst/>
          </a:prstGeom>
        </p:spPr>
      </p:pic>
      <p:sp>
        <p:nvSpPr>
          <p:cNvPr id="13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34496326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62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921916" y="2492896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rgbClr val="D6FB47"/>
                </a:solidFill>
              </a:rPr>
              <a:t>Buenas prácticas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55576" y="1847048"/>
            <a:ext cx="7272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</a:rPr>
              <a:t>Siempre que </a:t>
            </a:r>
            <a:r>
              <a:rPr lang="es-ES" u="sng">
                <a:solidFill>
                  <a:schemeClr val="bg1"/>
                </a:solidFill>
              </a:rPr>
              <a:t>llegues a tu puesto de trabajo</a:t>
            </a:r>
            <a:r>
              <a:rPr lang="es-ES">
                <a:solidFill>
                  <a:schemeClr val="bg1"/>
                </a:solidFill>
              </a:rPr>
              <a:t>, haz </a:t>
            </a:r>
            <a:r>
              <a:rPr lang="es-ES">
                <a:solidFill>
                  <a:srgbClr val="D6FB47"/>
                </a:solidFill>
              </a:rPr>
              <a:t>un </a:t>
            </a:r>
            <a:r>
              <a:rPr lang="es-ES" err="1">
                <a:solidFill>
                  <a:srgbClr val="D6FB47"/>
                </a:solidFill>
              </a:rPr>
              <a:t>pull</a:t>
            </a:r>
            <a:r>
              <a:rPr lang="es-ES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</a:rPr>
              <a:t>Si vas a hacer un </a:t>
            </a:r>
            <a:r>
              <a:rPr lang="es-ES" u="sng" err="1">
                <a:solidFill>
                  <a:schemeClr val="bg1"/>
                </a:solidFill>
              </a:rPr>
              <a:t>push</a:t>
            </a:r>
            <a:r>
              <a:rPr lang="es-ES">
                <a:solidFill>
                  <a:schemeClr val="bg1"/>
                </a:solidFill>
              </a:rPr>
              <a:t>, haz primero </a:t>
            </a:r>
            <a:r>
              <a:rPr lang="es-ES">
                <a:solidFill>
                  <a:srgbClr val="D6FB47"/>
                </a:solidFill>
              </a:rPr>
              <a:t>un </a:t>
            </a:r>
            <a:r>
              <a:rPr lang="es-ES" err="1">
                <a:solidFill>
                  <a:srgbClr val="D6FB47"/>
                </a:solidFill>
              </a:rPr>
              <a:t>pull</a:t>
            </a:r>
            <a:r>
              <a:rPr lang="es-ES">
                <a:solidFill>
                  <a:schemeClr val="bg1"/>
                </a:solidFill>
              </a:rPr>
              <a:t>, luego </a:t>
            </a:r>
            <a:r>
              <a:rPr lang="es-ES" err="1">
                <a:solidFill>
                  <a:srgbClr val="D6FB47"/>
                </a:solidFill>
              </a:rPr>
              <a:t>commit</a:t>
            </a:r>
            <a:r>
              <a:rPr lang="es-ES">
                <a:solidFill>
                  <a:srgbClr val="D6FB47"/>
                </a:solidFill>
              </a:rPr>
              <a:t> </a:t>
            </a:r>
            <a:r>
              <a:rPr lang="es-ES">
                <a:solidFill>
                  <a:schemeClr val="bg1"/>
                </a:solidFill>
              </a:rPr>
              <a:t>y por último </a:t>
            </a:r>
            <a:r>
              <a:rPr lang="es-ES" err="1">
                <a:solidFill>
                  <a:srgbClr val="D6FB47"/>
                </a:solidFill>
              </a:rPr>
              <a:t>push</a:t>
            </a:r>
            <a:r>
              <a:rPr lang="es-ES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</a:rPr>
              <a:t>Cada vez que tengas que </a:t>
            </a:r>
            <a:r>
              <a:rPr lang="es-E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hacer una nueva funcionalidad</a:t>
            </a:r>
            <a:r>
              <a:rPr lang="es-ES">
                <a:solidFill>
                  <a:schemeClr val="bg1"/>
                </a:solidFill>
              </a:rPr>
              <a:t>, </a:t>
            </a:r>
            <a:r>
              <a:rPr lang="es-ES">
                <a:solidFill>
                  <a:srgbClr val="D6FB47"/>
                </a:solidFill>
              </a:rPr>
              <a:t>haz </a:t>
            </a:r>
            <a:r>
              <a:rPr lang="es-ES" err="1">
                <a:solidFill>
                  <a:srgbClr val="D6FB47"/>
                </a:solidFill>
              </a:rPr>
              <a:t>pull</a:t>
            </a:r>
            <a:r>
              <a:rPr lang="es-ES">
                <a:solidFill>
                  <a:schemeClr val="bg1"/>
                </a:solidFill>
              </a:rPr>
              <a:t>, </a:t>
            </a:r>
            <a:r>
              <a:rPr lang="es-ES">
                <a:solidFill>
                  <a:srgbClr val="D6FB47"/>
                </a:solidFill>
              </a:rPr>
              <a:t>crea una rama local</a:t>
            </a:r>
            <a:r>
              <a:rPr lang="es-ES">
                <a:solidFill>
                  <a:schemeClr val="bg1"/>
                </a:solidFill>
              </a:rPr>
              <a:t>, y luego </a:t>
            </a:r>
            <a:r>
              <a:rPr lang="es-ES">
                <a:solidFill>
                  <a:srgbClr val="D6FB47"/>
                </a:solidFill>
              </a:rPr>
              <a:t>decide</a:t>
            </a:r>
            <a:r>
              <a:rPr lang="es-ES">
                <a:solidFill>
                  <a:schemeClr val="bg1"/>
                </a:solidFill>
              </a:rPr>
              <a:t> si la subes o si la unes en local y luego subes. Si vas a subir, ver </a:t>
            </a:r>
            <a:r>
              <a:rPr lang="es-ES">
                <a:solidFill>
                  <a:srgbClr val="D6FB47"/>
                </a:solidFill>
              </a:rPr>
              <a:t>punto 2</a:t>
            </a:r>
            <a:r>
              <a:rPr lang="es-ES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u="sng">
                <a:solidFill>
                  <a:srgbClr val="D6FB47"/>
                </a:solidFill>
              </a:rPr>
              <a:t>En la rama MASTER sólo debe estar la última versión estable</a:t>
            </a:r>
            <a:r>
              <a:rPr lang="es-ES">
                <a:solidFill>
                  <a:schemeClr val="bg1"/>
                </a:solidFill>
              </a:rPr>
              <a:t>, si no estás seguro si la versión que vas a subir es estable, súbela como rama.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u="sng">
                <a:solidFill>
                  <a:schemeClr val="bg1"/>
                </a:solidFill>
              </a:rPr>
              <a:t>Si tu software ya tiene una versión estable </a:t>
            </a:r>
            <a:r>
              <a:rPr lang="es-ES">
                <a:solidFill>
                  <a:schemeClr val="bg1"/>
                </a:solidFill>
              </a:rPr>
              <a:t>y va a evolucionar, </a:t>
            </a:r>
            <a:r>
              <a:rPr lang="es-ES">
                <a:solidFill>
                  <a:srgbClr val="D6FB47"/>
                </a:solidFill>
              </a:rPr>
              <a:t>usa </a:t>
            </a:r>
            <a:r>
              <a:rPr lang="es-ES" err="1">
                <a:solidFill>
                  <a:srgbClr val="D6FB47"/>
                </a:solidFill>
              </a:rPr>
              <a:t>TAGs</a:t>
            </a:r>
            <a:r>
              <a:rPr lang="es-ES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Práctica	</a:t>
            </a:r>
          </a:p>
        </p:txBody>
      </p:sp>
    </p:spTree>
    <p:extLst>
      <p:ext uri="{BB962C8B-B14F-4D97-AF65-F5344CB8AC3E}">
        <p14:creationId xmlns:p14="http://schemas.microsoft.com/office/powerpoint/2010/main" val="4034844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err="1">
                <a:solidFill>
                  <a:schemeClr val="bg1"/>
                </a:solidFill>
                <a:latin typeface="+mj-lt"/>
              </a:rPr>
              <a:t>RoadMap</a:t>
            </a:r>
            <a:endParaRPr lang="es-ES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63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>
                <a:solidFill>
                  <a:schemeClr val="bg1"/>
                </a:solidFill>
              </a:rPr>
              <a:t>Introducción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>
                <a:solidFill>
                  <a:schemeClr val="bg1"/>
                </a:solidFill>
              </a:rPr>
              <a:t>¿Qué es un SCV?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>
                <a:solidFill>
                  <a:schemeClr val="bg1"/>
                </a:solidFill>
              </a:rPr>
              <a:t>¿Qué es </a:t>
            </a:r>
            <a:r>
              <a:rPr lang="es-ES" sz="1600" err="1">
                <a:solidFill>
                  <a:schemeClr val="bg1"/>
                </a:solidFill>
              </a:rPr>
              <a:t>Git</a:t>
            </a:r>
            <a:r>
              <a:rPr lang="es-ES" sz="1600">
                <a:solidFill>
                  <a:schemeClr val="bg1"/>
                </a:solidFill>
              </a:rPr>
              <a:t>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>
                <a:solidFill>
                  <a:schemeClr val="bg1"/>
                </a:solidFill>
              </a:rPr>
              <a:t>¿Qué es </a:t>
            </a:r>
            <a:r>
              <a:rPr lang="es-ES" sz="1600" err="1">
                <a:solidFill>
                  <a:schemeClr val="bg1"/>
                </a:solidFill>
              </a:rPr>
              <a:t>GitHub</a:t>
            </a:r>
            <a:r>
              <a:rPr lang="es-ES" sz="1600">
                <a:solidFill>
                  <a:schemeClr val="bg1"/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>
                <a:solidFill>
                  <a:schemeClr val="bg1"/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>
                <a:solidFill>
                  <a:schemeClr val="bg1"/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rgbClr val="D6FB47"/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1306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Reto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64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4 Marcador de contenido"/>
          <p:cNvSpPr txBox="1">
            <a:spLocks/>
          </p:cNvSpPr>
          <p:nvPr/>
        </p:nvSpPr>
        <p:spPr>
          <a:xfrm>
            <a:off x="1691680" y="2996952"/>
            <a:ext cx="5904656" cy="50015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>
                <a:solidFill>
                  <a:schemeClr val="bg1">
                    <a:lumMod val="95000"/>
                  </a:schemeClr>
                </a:solidFill>
              </a:rPr>
              <a:t>&gt;&gt; Continuamos con el reto</a:t>
            </a:r>
            <a:endParaRPr lang="es-ES" sz="2400" u="sng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Reto (30 </a:t>
            </a:r>
            <a:r>
              <a:rPr lang="es-ES" b="1" err="1">
                <a:solidFill>
                  <a:schemeClr val="bg1"/>
                </a:solidFill>
                <a:latin typeface="+mj-lt"/>
              </a:rPr>
              <a:t>mins</a:t>
            </a:r>
            <a:r>
              <a:rPr lang="es-ES" b="1">
                <a:solidFill>
                  <a:schemeClr val="bg1"/>
                </a:solidFill>
                <a:latin typeface="+mj-lt"/>
              </a:rPr>
              <a:t>)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65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467544" y="1268760"/>
            <a:ext cx="8136904" cy="3384376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solidFill>
              <a:schemeClr val="bg1"/>
            </a:solidFill>
            <a:prstDash val="dash"/>
          </a:ln>
        </p:spPr>
        <p:txBody>
          <a:bodyPr wrap="square" lIns="0" rIns="180000" numCol="1" anchor="t">
            <a:noAutofit/>
          </a:bodyPr>
          <a:lstStyle>
            <a:defPPr>
              <a:defRPr lang="es-ES"/>
            </a:defPPr>
            <a:lvl1pPr marL="2066925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36000"/>
            <a:r>
              <a:rPr lang="es-ES" sz="1800"/>
              <a:t>El corazón del Open </a:t>
            </a:r>
            <a:r>
              <a:rPr lang="es-ES" sz="1800" err="1"/>
              <a:t>Source</a:t>
            </a:r>
            <a:r>
              <a:rPr lang="es-ES" sz="1800"/>
              <a:t> es tomar la idea de otro y contribuir para mejorarla y </a:t>
            </a:r>
            <a:r>
              <a:rPr lang="es-ES" sz="1800" err="1"/>
              <a:t>Git</a:t>
            </a:r>
            <a:r>
              <a:rPr lang="es-ES" sz="1800"/>
              <a:t>/</a:t>
            </a:r>
            <a:r>
              <a:rPr lang="es-ES" sz="1800" err="1"/>
              <a:t>GitHub</a:t>
            </a:r>
            <a:r>
              <a:rPr lang="es-ES" sz="1800"/>
              <a:t> nos ayuda y nos propone una plataforma apta para ello.</a:t>
            </a:r>
          </a:p>
          <a:p>
            <a:pPr marL="36000"/>
            <a:endParaRPr lang="es-ES" sz="1800"/>
          </a:p>
          <a:p>
            <a:pPr marL="36000"/>
            <a:r>
              <a:rPr lang="es-ES" sz="1800"/>
              <a:t>En el repositorio </a:t>
            </a:r>
            <a:r>
              <a:rPr lang="es-ES" sz="1800">
                <a:solidFill>
                  <a:srgbClr val="D6FB47"/>
                </a:solidFill>
              </a:rPr>
              <a:t>https://github.com/bootCampCenters/tallerGitHub.git</a:t>
            </a:r>
            <a:r>
              <a:rPr lang="es-ES" sz="1800"/>
              <a:t> dentro de la carpeta </a:t>
            </a:r>
            <a:r>
              <a:rPr lang="es-ES" sz="1800" err="1"/>
              <a:t>src</a:t>
            </a:r>
            <a:r>
              <a:rPr lang="es-ES" sz="1800"/>
              <a:t>/ existe un fichero llamado “HelloWorld.java” con errores de compilación (simples). La idea es realizar un </a:t>
            </a:r>
            <a:r>
              <a:rPr lang="es-ES" sz="1800" err="1"/>
              <a:t>pull-request</a:t>
            </a:r>
            <a:r>
              <a:rPr lang="es-ES" sz="1800"/>
              <a:t> con la corrección a esos errores para nuestro repositorio.</a:t>
            </a:r>
          </a:p>
          <a:p>
            <a:pPr marL="36000"/>
            <a:endParaRPr lang="es-ES" sz="1800"/>
          </a:p>
          <a:p>
            <a:pPr marL="36000"/>
            <a:r>
              <a:rPr lang="es-ES" sz="1800"/>
              <a:t>El/la primero/a que lo tenga y sea la corrección del código correcta, será el ganador/a del reto.</a:t>
            </a:r>
          </a:p>
          <a:p>
            <a:pPr marL="36000"/>
            <a:endParaRPr lang="es-ES" sz="1800"/>
          </a:p>
          <a:p>
            <a:pPr marL="36000" algn="ctr"/>
            <a:r>
              <a:rPr lang="es-ES" sz="1800"/>
              <a:t>¡Suerte!</a:t>
            </a:r>
          </a:p>
          <a:p>
            <a:endParaRPr lang="es-ES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70227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Reto (30 </a:t>
            </a:r>
            <a:r>
              <a:rPr lang="es-ES" b="1" err="1">
                <a:solidFill>
                  <a:schemeClr val="bg1"/>
                </a:solidFill>
                <a:latin typeface="+mj-lt"/>
              </a:rPr>
              <a:t>mins</a:t>
            </a:r>
            <a:r>
              <a:rPr lang="es-ES" b="1">
                <a:solidFill>
                  <a:schemeClr val="bg1"/>
                </a:solidFill>
                <a:latin typeface="+mj-lt"/>
              </a:rPr>
              <a:t>)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66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467544" y="1268760"/>
            <a:ext cx="8136904" cy="3384376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solidFill>
              <a:schemeClr val="bg1"/>
            </a:solidFill>
            <a:prstDash val="dash"/>
          </a:ln>
        </p:spPr>
        <p:txBody>
          <a:bodyPr wrap="square" lIns="0" rIns="180000" numCol="1" anchor="t">
            <a:noAutofit/>
          </a:bodyPr>
          <a:lstStyle>
            <a:defPPr>
              <a:defRPr lang="es-ES"/>
            </a:defPPr>
            <a:lvl1pPr marL="2066925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36000"/>
            <a:r>
              <a:rPr lang="es-ES" sz="1800"/>
              <a:t>El corazón del Open </a:t>
            </a:r>
            <a:r>
              <a:rPr lang="es-ES" sz="1800" err="1"/>
              <a:t>Source</a:t>
            </a:r>
            <a:r>
              <a:rPr lang="es-ES" sz="1800"/>
              <a:t> es tomar la idea de otro y contribuir para mejorarla y </a:t>
            </a:r>
            <a:r>
              <a:rPr lang="es-ES" sz="1800" err="1"/>
              <a:t>Git</a:t>
            </a:r>
            <a:r>
              <a:rPr lang="es-ES" sz="1800"/>
              <a:t>/</a:t>
            </a:r>
            <a:r>
              <a:rPr lang="es-ES" sz="1800" err="1"/>
              <a:t>GitHub</a:t>
            </a:r>
            <a:r>
              <a:rPr lang="es-ES" sz="1800"/>
              <a:t> nos ayuda y nos propone una plataforma apta para ello.</a:t>
            </a:r>
          </a:p>
          <a:p>
            <a:pPr marL="36000"/>
            <a:endParaRPr lang="es-ES" sz="1800"/>
          </a:p>
          <a:p>
            <a:pPr marL="36000"/>
            <a:r>
              <a:rPr lang="es-ES" sz="1800"/>
              <a:t>En el repositorio </a:t>
            </a:r>
            <a:r>
              <a:rPr lang="es-ES" sz="1800">
                <a:solidFill>
                  <a:srgbClr val="D6FB47"/>
                </a:solidFill>
              </a:rPr>
              <a:t>https://github.com/bootCampCenters/tallerGitHub.git</a:t>
            </a:r>
            <a:r>
              <a:rPr lang="es-ES" sz="1800"/>
              <a:t> dentro de la carpeta </a:t>
            </a:r>
            <a:r>
              <a:rPr lang="es-ES" sz="1800" err="1"/>
              <a:t>src</a:t>
            </a:r>
            <a:r>
              <a:rPr lang="es-ES" sz="1800"/>
              <a:t>/ existe un fichero llamado “HelloWorld.java” con errores de compilación (simples). La idea es realizar un </a:t>
            </a:r>
            <a:r>
              <a:rPr lang="es-ES" sz="1800" err="1"/>
              <a:t>pull-request</a:t>
            </a:r>
            <a:r>
              <a:rPr lang="es-ES" sz="1800"/>
              <a:t> con la corrección a esos errores para nuestro repositorio.</a:t>
            </a:r>
          </a:p>
          <a:p>
            <a:pPr marL="36000"/>
            <a:endParaRPr lang="es-ES" sz="1800"/>
          </a:p>
          <a:p>
            <a:pPr marL="36000"/>
            <a:r>
              <a:rPr lang="es-ES" sz="1800"/>
              <a:t>El/la primero/a que lo tenga y sea la corrección del código correcta, será el ganador/a del reto.</a:t>
            </a:r>
          </a:p>
          <a:p>
            <a:pPr marL="36000"/>
            <a:endParaRPr lang="es-ES" sz="1800"/>
          </a:p>
          <a:p>
            <a:pPr marL="36000" algn="ctr"/>
            <a:r>
              <a:rPr lang="es-ES" sz="1800"/>
              <a:t>¡Suerte!</a:t>
            </a:r>
          </a:p>
          <a:p>
            <a:endParaRPr lang="es-ES"/>
          </a:p>
          <a:p>
            <a:endParaRPr lang="es-ES"/>
          </a:p>
        </p:txBody>
      </p:sp>
      <p:sp>
        <p:nvSpPr>
          <p:cNvPr id="5" name="3 CuadroTexto"/>
          <p:cNvSpPr txBox="1"/>
          <p:nvPr/>
        </p:nvSpPr>
        <p:spPr>
          <a:xfrm>
            <a:off x="3923928" y="4704524"/>
            <a:ext cx="4680520" cy="1600438"/>
          </a:xfrm>
          <a:prstGeom prst="rect">
            <a:avLst/>
          </a:prstGeom>
          <a:solidFill>
            <a:srgbClr val="FFFFFF">
              <a:alpha val="10196"/>
            </a:srgbClr>
          </a:solidFill>
          <a:ln>
            <a:solidFill>
              <a:schemeClr val="bg1"/>
            </a:solidFill>
            <a:prstDash val="dash"/>
          </a:ln>
        </p:spPr>
        <p:txBody>
          <a:bodyPr wrap="square" lIns="0" rIns="180000" numCol="1" anchor="t">
            <a:noAutofit/>
          </a:bodyPr>
          <a:lstStyle>
            <a:defPPr>
              <a:defRPr lang="es-ES"/>
            </a:defPPr>
            <a:lvl1pPr marL="3600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s-ES" b="1" err="1"/>
              <a:t>TIPs</a:t>
            </a:r>
            <a:r>
              <a:rPr lang="es-ES" b="1"/>
              <a:t>:</a:t>
            </a:r>
          </a:p>
          <a:p>
            <a:endParaRPr lang="es-ES"/>
          </a:p>
          <a:p>
            <a:r>
              <a:rPr lang="es-ES" err="1"/>
              <a:t>Fork</a:t>
            </a:r>
            <a:endParaRPr lang="es-ES"/>
          </a:p>
          <a:p>
            <a:r>
              <a:rPr lang="es-ES"/>
              <a:t>Sincronizar (</a:t>
            </a:r>
            <a:r>
              <a:rPr lang="es-ES" err="1"/>
              <a:t>remote</a:t>
            </a:r>
            <a:r>
              <a:rPr lang="es-ES"/>
              <a:t> </a:t>
            </a:r>
            <a:r>
              <a:rPr lang="es-ES" err="1"/>
              <a:t>upstream</a:t>
            </a:r>
            <a:r>
              <a:rPr lang="es-ES"/>
              <a:t>)</a:t>
            </a:r>
          </a:p>
          <a:p>
            <a:r>
              <a:rPr lang="es-ES"/>
              <a:t>Rama</a:t>
            </a:r>
          </a:p>
          <a:p>
            <a:r>
              <a:rPr lang="es-ES" err="1"/>
              <a:t>Commitear</a:t>
            </a:r>
            <a:endParaRPr lang="es-ES"/>
          </a:p>
          <a:p>
            <a:r>
              <a:rPr lang="es-ES" err="1"/>
              <a:t>Pull-Request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1615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904" y="620688"/>
            <a:ext cx="3894528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3851920" y="5373216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err="1">
                <a:solidFill>
                  <a:schemeClr val="bg1"/>
                </a:solidFill>
              </a:rPr>
              <a:t>Heading</a:t>
            </a:r>
            <a:r>
              <a:rPr lang="es-ES" sz="2800">
                <a:solidFill>
                  <a:schemeClr val="bg1"/>
                </a:solidFill>
              </a:rPr>
              <a:t> to </a:t>
            </a:r>
            <a:r>
              <a:rPr lang="es-ES" sz="2800" err="1">
                <a:solidFill>
                  <a:schemeClr val="bg1"/>
                </a:solidFill>
              </a:rPr>
              <a:t>codeFest</a:t>
            </a:r>
            <a:endParaRPr lang="es-ES" sz="2800">
              <a:solidFill>
                <a:schemeClr val="bg1"/>
              </a:solidFill>
            </a:endParaRPr>
          </a:p>
          <a:p>
            <a:pPr algn="r"/>
            <a:r>
              <a:rPr lang="es-ES" cap="all">
                <a:solidFill>
                  <a:schemeClr val="bg1"/>
                </a:solidFill>
              </a:rPr>
              <a:t>EVERIS CENTERS</a:t>
            </a:r>
          </a:p>
        </p:txBody>
      </p:sp>
    </p:spTree>
    <p:extLst>
      <p:ext uri="{BB962C8B-B14F-4D97-AF65-F5344CB8AC3E}">
        <p14:creationId xmlns:p14="http://schemas.microsoft.com/office/powerpoint/2010/main" val="1939596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¿Entonces, por qué usamos GIT?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err="1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 :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Sistema de Control de versiones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Open </a:t>
            </a:r>
            <a:r>
              <a:rPr lang="es-ES" sz="2000" err="1">
                <a:solidFill>
                  <a:schemeClr val="bg1">
                    <a:lumMod val="95000"/>
                  </a:schemeClr>
                </a:solidFill>
              </a:rPr>
              <a:t>Source</a:t>
            </a:r>
            <a:endParaRPr lang="es-ES" sz="200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Gratuito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¿Qué aporta?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Repositorio </a:t>
            </a:r>
            <a:r>
              <a:rPr lang="es-ES" sz="2000" b="1">
                <a:solidFill>
                  <a:schemeClr val="bg1">
                    <a:lumMod val="95000"/>
                  </a:schemeClr>
                </a:solidFill>
              </a:rPr>
              <a:t>Distribuido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Hosting en la nube, a través de </a:t>
            </a:r>
            <a:r>
              <a:rPr lang="es-ES" sz="2000" err="1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95000"/>
                  </a:schemeClr>
                </a:solidFill>
              </a:rPr>
              <a:t>Nos permite trabajar de forma totalmente desconectada respecto al repositorio dado que todos los metadatos se almacenan en local.</a:t>
            </a:r>
          </a:p>
        </p:txBody>
      </p:sp>
    </p:spTree>
    <p:extLst>
      <p:ext uri="{BB962C8B-B14F-4D97-AF65-F5344CB8AC3E}">
        <p14:creationId xmlns:p14="http://schemas.microsoft.com/office/powerpoint/2010/main" val="505345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bg1"/>
                </a:solidFill>
                <a:latin typeface="+mj-lt"/>
              </a:rPr>
              <a:t>Sin embargo, GIT…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</a:t>
            </a:fld>
            <a:endParaRPr lang="es-ES">
              <a:solidFill>
                <a:schemeClr val="bg1"/>
              </a:solidFill>
            </a:endParaRPr>
          </a:p>
        </p:txBody>
      </p:sp>
      <p:pic>
        <p:nvPicPr>
          <p:cNvPr id="1026" name="Imagen 1" descr="https://www.git-tower.com/learn/content/01-git/01-ebook/01-command-line/04-remote-repositories/01-introduction/basic-remote-work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049021"/>
            <a:ext cx="6516985" cy="5489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939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err="1">
                <a:solidFill>
                  <a:schemeClr val="bg1"/>
                </a:solidFill>
                <a:latin typeface="+mj-lt"/>
              </a:rPr>
              <a:t>RoadMap</a:t>
            </a:r>
            <a:endParaRPr lang="es-ES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</a:t>
            </a:fld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/>
                </a:solidFill>
              </a:rPr>
              <a:t>Introducción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>
                <a:solidFill>
                  <a:schemeClr val="bg1"/>
                </a:solidFill>
              </a:rPr>
              <a:t>¿Qué es un SCV?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>
                <a:solidFill>
                  <a:schemeClr val="bg1"/>
                </a:solidFill>
              </a:rPr>
              <a:t>¿Qué es </a:t>
            </a:r>
            <a:r>
              <a:rPr lang="es-ES" sz="1600" err="1">
                <a:solidFill>
                  <a:schemeClr val="bg1"/>
                </a:solidFill>
              </a:rPr>
              <a:t>Git</a:t>
            </a:r>
            <a:r>
              <a:rPr lang="es-ES" sz="1600">
                <a:solidFill>
                  <a:schemeClr val="bg1"/>
                </a:solidFill>
              </a:rPr>
              <a:t>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>
                <a:solidFill>
                  <a:srgbClr val="D6FB47"/>
                </a:solidFill>
              </a:rPr>
              <a:t>¿Qué es </a:t>
            </a:r>
            <a:r>
              <a:rPr lang="es-ES" sz="1600" err="1">
                <a:solidFill>
                  <a:srgbClr val="D6FB47"/>
                </a:solidFill>
              </a:rPr>
              <a:t>GitHub</a:t>
            </a:r>
            <a:r>
              <a:rPr lang="es-ES" sz="1600">
                <a:solidFill>
                  <a:srgbClr val="D6FB47"/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50000"/>
                  </a:schemeClr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50000"/>
                  </a:schemeClr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>
                <a:solidFill>
                  <a:schemeClr val="bg1">
                    <a:lumMod val="50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1225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82677DC17265489679A83D3BF00A5B" ma:contentTypeVersion="2" ma:contentTypeDescription="Crear nuevo documento." ma:contentTypeScope="" ma:versionID="4d817b1d5ee6c568e17ef36a019edf52">
  <xsd:schema xmlns:xsd="http://www.w3.org/2001/XMLSchema" xmlns:xs="http://www.w3.org/2001/XMLSchema" xmlns:p="http://schemas.microsoft.com/office/2006/metadata/properties" xmlns:ns2="37b458f3-74fd-474a-91a5-8181f3470433" targetNamespace="http://schemas.microsoft.com/office/2006/metadata/properties" ma:root="true" ma:fieldsID="e31dd72b606301a92fed35f78689d574" ns2:_="">
    <xsd:import namespace="37b458f3-74fd-474a-91a5-8181f34704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b458f3-74fd-474a-91a5-8181f34704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18593F-0F44-40D6-A87E-E7E4FF781A80}">
  <ds:schemaRefs>
    <ds:schemaRef ds:uri="37b458f3-74fd-474a-91a5-8181f347043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32DAA75-C8B7-4D1E-85CD-3FC3699CB574}">
  <ds:schemaRefs>
    <ds:schemaRef ds:uri="37b458f3-74fd-474a-91a5-8181f347043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19C7282-FC56-483D-B725-7D594D9B83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67</Slides>
  <Notes>67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everis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Marcos Alberto Ginel Calderon</dc:creator>
  <cp:revision>1</cp:revision>
  <dcterms:created xsi:type="dcterms:W3CDTF">2017-01-10T11:56:49Z</dcterms:created>
  <dcterms:modified xsi:type="dcterms:W3CDTF">2020-04-20T07:03:46Z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0x0101006782677DC17265489679A83D3BF00A5B</vt:lpwstr>
  </property>
</Properties>
</file>